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126"/>
  </p:notesMasterIdLst>
  <p:handoutMasterIdLst>
    <p:handoutMasterId r:id="rId127"/>
  </p:handoutMasterIdLst>
  <p:sldIdLst>
    <p:sldId id="444" r:id="rId2"/>
    <p:sldId id="485" r:id="rId3"/>
    <p:sldId id="486" r:id="rId4"/>
    <p:sldId id="453" r:id="rId5"/>
    <p:sldId id="487" r:id="rId6"/>
    <p:sldId id="645" r:id="rId7"/>
    <p:sldId id="646" r:id="rId8"/>
    <p:sldId id="647" r:id="rId9"/>
    <p:sldId id="606" r:id="rId10"/>
    <p:sldId id="607" r:id="rId11"/>
    <p:sldId id="705" r:id="rId12"/>
    <p:sldId id="707" r:id="rId13"/>
    <p:sldId id="608" r:id="rId14"/>
    <p:sldId id="609" r:id="rId15"/>
    <p:sldId id="706" r:id="rId16"/>
    <p:sldId id="610" r:id="rId17"/>
    <p:sldId id="611" r:id="rId18"/>
    <p:sldId id="612" r:id="rId19"/>
    <p:sldId id="626" r:id="rId20"/>
    <p:sldId id="613" r:id="rId21"/>
    <p:sldId id="666" r:id="rId22"/>
    <p:sldId id="667" r:id="rId23"/>
    <p:sldId id="615" r:id="rId24"/>
    <p:sldId id="616" r:id="rId25"/>
    <p:sldId id="617" r:id="rId26"/>
    <p:sldId id="618" r:id="rId27"/>
    <p:sldId id="619" r:id="rId28"/>
    <p:sldId id="629" r:id="rId29"/>
    <p:sldId id="630" r:id="rId30"/>
    <p:sldId id="634" r:id="rId31"/>
    <p:sldId id="702" r:id="rId32"/>
    <p:sldId id="636" r:id="rId33"/>
    <p:sldId id="639" r:id="rId34"/>
    <p:sldId id="703" r:id="rId35"/>
    <p:sldId id="689" r:id="rId36"/>
    <p:sldId id="704" r:id="rId37"/>
    <p:sldId id="729" r:id="rId38"/>
    <p:sldId id="730" r:id="rId39"/>
    <p:sldId id="731" r:id="rId40"/>
    <p:sldId id="732" r:id="rId41"/>
    <p:sldId id="676" r:id="rId42"/>
    <p:sldId id="754" r:id="rId43"/>
    <p:sldId id="755" r:id="rId44"/>
    <p:sldId id="756" r:id="rId45"/>
    <p:sldId id="677" r:id="rId46"/>
    <p:sldId id="716" r:id="rId47"/>
    <p:sldId id="717" r:id="rId48"/>
    <p:sldId id="719" r:id="rId49"/>
    <p:sldId id="720" r:id="rId50"/>
    <p:sldId id="721" r:id="rId51"/>
    <p:sldId id="722" r:id="rId52"/>
    <p:sldId id="723" r:id="rId53"/>
    <p:sldId id="724" r:id="rId54"/>
    <p:sldId id="715" r:id="rId55"/>
    <p:sldId id="637" r:id="rId56"/>
    <p:sldId id="638" r:id="rId57"/>
    <p:sldId id="708" r:id="rId58"/>
    <p:sldId id="709" r:id="rId59"/>
    <p:sldId id="710" r:id="rId60"/>
    <p:sldId id="711" r:id="rId61"/>
    <p:sldId id="712" r:id="rId62"/>
    <p:sldId id="713" r:id="rId63"/>
    <p:sldId id="714" r:id="rId64"/>
    <p:sldId id="644" r:id="rId65"/>
    <p:sldId id="640" r:id="rId66"/>
    <p:sldId id="641" r:id="rId67"/>
    <p:sldId id="642" r:id="rId68"/>
    <p:sldId id="643" r:id="rId69"/>
    <p:sldId id="678" r:id="rId70"/>
    <p:sldId id="757" r:id="rId71"/>
    <p:sldId id="679" r:id="rId72"/>
    <p:sldId id="652" r:id="rId73"/>
    <p:sldId id="653" r:id="rId74"/>
    <p:sldId id="654" r:id="rId75"/>
    <p:sldId id="655" r:id="rId76"/>
    <p:sldId id="656" r:id="rId77"/>
    <p:sldId id="657" r:id="rId78"/>
    <p:sldId id="658" r:id="rId79"/>
    <p:sldId id="659" r:id="rId80"/>
    <p:sldId id="660" r:id="rId81"/>
    <p:sldId id="661" r:id="rId82"/>
    <p:sldId id="733" r:id="rId83"/>
    <p:sldId id="734" r:id="rId84"/>
    <p:sldId id="735" r:id="rId85"/>
    <p:sldId id="692" r:id="rId86"/>
    <p:sldId id="693" r:id="rId87"/>
    <p:sldId id="694" r:id="rId88"/>
    <p:sldId id="695" r:id="rId89"/>
    <p:sldId id="680" r:id="rId90"/>
    <p:sldId id="683" r:id="rId91"/>
    <p:sldId id="668" r:id="rId92"/>
    <p:sldId id="669" r:id="rId93"/>
    <p:sldId id="670" r:id="rId94"/>
    <p:sldId id="671" r:id="rId95"/>
    <p:sldId id="672" r:id="rId96"/>
    <p:sldId id="673" r:id="rId97"/>
    <p:sldId id="674" r:id="rId98"/>
    <p:sldId id="675" r:id="rId99"/>
    <p:sldId id="684" r:id="rId100"/>
    <p:sldId id="696" r:id="rId101"/>
    <p:sldId id="697" r:id="rId102"/>
    <p:sldId id="698" r:id="rId103"/>
    <p:sldId id="699" r:id="rId104"/>
    <p:sldId id="700" r:id="rId105"/>
    <p:sldId id="750" r:id="rId106"/>
    <p:sldId id="752" r:id="rId107"/>
    <p:sldId id="701" r:id="rId108"/>
    <p:sldId id="736" r:id="rId109"/>
    <p:sldId id="737" r:id="rId110"/>
    <p:sldId id="738" r:id="rId111"/>
    <p:sldId id="739" r:id="rId112"/>
    <p:sldId id="740" r:id="rId113"/>
    <p:sldId id="741" r:id="rId114"/>
    <p:sldId id="742" r:id="rId115"/>
    <p:sldId id="743" r:id="rId116"/>
    <p:sldId id="744" r:id="rId117"/>
    <p:sldId id="745" r:id="rId118"/>
    <p:sldId id="746" r:id="rId119"/>
    <p:sldId id="749" r:id="rId120"/>
    <p:sldId id="751" r:id="rId121"/>
    <p:sldId id="747" r:id="rId122"/>
    <p:sldId id="758" r:id="rId123"/>
    <p:sldId id="759" r:id="rId124"/>
    <p:sldId id="603" r:id="rId125"/>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92027" autoAdjust="0"/>
  </p:normalViewPr>
  <p:slideViewPr>
    <p:cSldViewPr>
      <p:cViewPr>
        <p:scale>
          <a:sx n="88" d="100"/>
          <a:sy n="88" d="100"/>
        </p:scale>
        <p:origin x="-1808" y="-368"/>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10/13/12</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10/13/12</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smtClean="0">
                <a:ea typeface="ＭＳ Ｐゴシック" charset="0"/>
                <a:cs typeface="ＭＳ Ｐゴシック" charset="0"/>
              </a:rPr>
              <a:t> </a:t>
            </a:r>
            <a:endParaRPr lang="fr-FR" i="1" dirty="0" smtClean="0">
              <a:ea typeface="ＭＳ Ｐゴシック" charset="0"/>
              <a:cs typeface="ＭＳ Ｐゴシック" charset="0"/>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pPr>
            <a:r>
              <a:rPr lang="en-US" i="1" dirty="0" smtClean="0"/>
              <a:t>Own</a:t>
            </a:r>
            <a:r>
              <a:rPr lang="en-US" dirty="0" smtClean="0"/>
              <a:t>: Not properties from the prototype chain</a:t>
            </a:r>
          </a:p>
          <a:p>
            <a:pPr lvl="1" eaLnBrk="1" hangingPunct="1">
              <a:lnSpc>
                <a:spcPct val="90000"/>
              </a:lnSpc>
            </a:pPr>
            <a:r>
              <a:rPr lang="en-US" i="1" dirty="0" smtClean="0"/>
              <a:t>Enumerable</a:t>
            </a:r>
            <a:r>
              <a:rPr lang="en-US" i="0" dirty="0" smtClean="0"/>
              <a:t>:</a:t>
            </a:r>
            <a:r>
              <a:rPr lang="en-US" i="0" baseline="0" dirty="0" smtClean="0"/>
              <a:t> configure as enumerable in the property descriptor</a:t>
            </a:r>
            <a:endParaRPr lang="en-US" i="1" dirty="0" smtClean="0"/>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frozen object is</a:t>
            </a:r>
            <a:r>
              <a:rPr lang="en-US" baseline="0" dirty="0" smtClean="0"/>
              <a:t> immutable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36475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reduce() </a:t>
            </a:r>
            <a:r>
              <a:rPr lang="en-US" i="0" dirty="0" smtClean="0"/>
              <a:t>method</a:t>
            </a:r>
            <a:r>
              <a:rPr lang="en-US" i="0" baseline="0" dirty="0" smtClean="0"/>
              <a:t> was introduced in ECMAScript5</a:t>
            </a:r>
            <a:r>
              <a:rPr lang="en-US" dirty="0" smtClean="0"/>
              <a:t>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12978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plasticine</a:t>
            </a:r>
            <a:r>
              <a:rPr lang="en-US" dirty="0" smtClean="0"/>
              <a:t> analogy (</a:t>
            </a:r>
            <a:r>
              <a:rPr lang="en-US" dirty="0" err="1" smtClean="0"/>
              <a:t>pâte</a:t>
            </a:r>
            <a:r>
              <a:rPr lang="en-US" dirty="0" smtClean="0"/>
              <a:t> </a:t>
            </a:r>
            <a:r>
              <a:rPr lang="en-US" dirty="0" err="1" smtClean="0"/>
              <a:t>à</a:t>
            </a:r>
            <a:r>
              <a:rPr lang="en-US" dirty="0" smtClean="0"/>
              <a:t> modeler)</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203296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21</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smtClean="0">
                <a:solidFill>
                  <a:srgbClr val="000000"/>
                </a:solidFill>
                <a:latin typeface="Calibri"/>
                <a:ea typeface="ＭＳ Ｐゴシック" pitchFamily="-106" charset="-128"/>
                <a:cs typeface="Calibri"/>
              </a:rPr>
              <a:t>Object.getPrototypeOf</a:t>
            </a:r>
            <a:r>
              <a:rPr lang="en-GB" b="0" dirty="0" smtClean="0">
                <a:solidFill>
                  <a:srgbClr val="000000"/>
                </a:solidFill>
                <a:latin typeface="Calibri"/>
                <a:ea typeface="ＭＳ Ｐゴシック" pitchFamily="-106" charset="-128"/>
                <a:cs typeface="Calibri"/>
              </a:rPr>
              <a:t>() replace the deprecated property __proto__</a:t>
            </a:r>
            <a:endParaRPr lang="en-US" b="0" dirty="0">
              <a:latin typeface="Calibri"/>
              <a:cs typeface="Calibri"/>
            </a:endParaRP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37973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244063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10/13/12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10/13/12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10/13/12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10/13/12</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10/13/12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10/13/12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10/13/12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10/13/12</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10/13/12</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10/13/12</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10/13/12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10/13/12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microsoft.com/office/2007/relationships/hdphoto" Target="../media/hdphoto1.wd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courses.supinfo.com" TargetMode="External"/><Relationship Id="rId3" Type="http://schemas.openxmlformats.org/officeDocument/2006/relationships/image" Target="../media/image2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requirejs.org/" TargetMode="External"/><Relationship Id="rId3" Type="http://schemas.openxmlformats.org/officeDocument/2006/relationships/image" Target="../media/image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courses.supinfo.com" TargetMode="Externa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courses.supinfo.com" TargetMode="Externa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2062103"/>
          </a:xfrm>
          <a:prstGeom prst="rect">
            <a:avLst/>
          </a:prstGeom>
          <a:noFill/>
        </p:spPr>
        <p:txBody>
          <a:bodyPr>
            <a:spAutoFit/>
          </a:bodyPr>
          <a:lstStyle/>
          <a:p>
            <a:pPr>
              <a:defRPr/>
            </a:pPr>
            <a:r>
              <a:rPr lang="en-US" sz="3200" dirty="0" smtClean="0">
                <a:latin typeface="Myriad Pro"/>
                <a:ea typeface="MS PGothic" charset="0"/>
                <a:cs typeface="Myriad Pro"/>
              </a:rPr>
              <a:t>Advanced JavaScript</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Go further with JavaScript…</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6444208" y="1993404"/>
            <a:ext cx="1905000" cy="1905000"/>
          </a:xfrm>
          <a:prstGeom prst="rect">
            <a:avLst/>
          </a:prstGeom>
          <a:ln>
            <a:solidFill>
              <a:srgbClr val="000000"/>
            </a:solid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Syntax &amp; </a:t>
            </a:r>
            <a:r>
              <a:rPr lang="en-US" sz="3600" b="1" dirty="0" smtClean="0">
                <a:latin typeface="+mj-lt"/>
                <a:cs typeface="ＭＳ Ｐゴシック" charset="0"/>
              </a:rPr>
              <a:t>Types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sum = </a:t>
            </a:r>
            <a:r>
              <a:rPr lang="en-GB" b="1" dirty="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 length = </a:t>
            </a:r>
            <a:r>
              <a:rPr lang="en-GB" b="1" dirty="0" err="1">
                <a:solidFill>
                  <a:schemeClr val="tx1"/>
                </a:solidFill>
                <a:latin typeface="Courier New" pitchFamily="1" charset="0"/>
                <a:ea typeface="ＭＳ Ｐゴシック" pitchFamily="1" charset="-128"/>
                <a:cs typeface="Courier New" pitchFamily="-106" charset="0"/>
              </a:rPr>
              <a:t>values.length</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for</a:t>
            </a:r>
            <a:r>
              <a:rPr lang="en-GB" b="1" dirty="0" smtClean="0">
                <a:latin typeface="Courier New" pitchFamily="1" charset="0"/>
                <a:ea typeface="ＭＳ Ｐゴシック" pitchFamily="1" charset="-128"/>
              </a:rPr>
              <a:t>(</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a:t>
            </a:r>
            <a:r>
              <a:rPr lang="en-GB" b="1" dirty="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&lt; length;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a:t>
            </a:r>
            <a:r>
              <a:rPr lang="en-GB" b="1" dirty="0">
                <a:solidFill>
                  <a:srgbClr val="FF6600"/>
                </a:solidFill>
                <a:latin typeface="Courier New" pitchFamily="1" charset="0"/>
                <a:ea typeface="ＭＳ Ｐゴシック" pitchFamily="1" charset="-128"/>
              </a:rPr>
              <a:t>1</a:t>
            </a:r>
            <a:r>
              <a:rPr lang="en-GB" b="1" dirty="0" smtClean="0">
                <a:latin typeface="Courier New" pitchFamily="1" charset="0"/>
                <a:ea typeface="ＭＳ Ｐゴシック" pitchFamily="1" charset="-128"/>
              </a:rPr>
              <a:t>)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sum += values[</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endParaRPr lang="en-GB" b="1" dirty="0">
              <a:latin typeface="Courier New" pitchFamily="1" charset="0"/>
              <a:ea typeface="ＭＳ Ｐゴシック" pitchFamily="1" charset="-128"/>
            </a:endParaRP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length;</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a:t>
            </a:r>
            <a:r>
              <a:rPr lang="en-GB" b="1" dirty="0">
                <a:solidFill>
                  <a:srgbClr val="FF6600"/>
                </a:solidFill>
                <a:latin typeface="Courier New" pitchFamily="1" charset="0"/>
                <a:ea typeface="ＭＳ Ｐゴシック" pitchFamily="1" charset="-128"/>
              </a:rPr>
              <a:t>12</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18</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14</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8</a:t>
            </a:r>
            <a:r>
              <a:rPr lang="en-GB" b="1" dirty="0" smtClean="0">
                <a:latin typeface="Courier New" pitchFamily="1" charset="0"/>
                <a:ea typeface="ＭＳ Ｐゴシック" pitchFamily="1" charset="-128"/>
              </a:rPr>
              <a:t>];</a:t>
            </a:r>
            <a:endParaRPr lang="en-GB" b="1" dirty="0">
              <a:latin typeface="Courier New" pitchFamily="1" charset="0"/>
              <a:ea typeface="ＭＳ Ｐゴシック" pitchFamily="1" charset="-128"/>
            </a:endParaRPr>
          </a:p>
          <a:p>
            <a:pPr eaLnBrk="1" hangingPunct="1"/>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13</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405441865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Practices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4932040" y="2849612"/>
            <a:ext cx="2456160" cy="2456160"/>
          </a:xfrm>
          <a:prstGeom prst="rect">
            <a:avLst/>
          </a:prstGeom>
        </p:spPr>
      </p:pic>
      <p:sp>
        <p:nvSpPr>
          <p:cNvPr id="5" name="Rounded Rectangular Callout 4"/>
          <p:cNvSpPr/>
          <p:nvPr/>
        </p:nvSpPr>
        <p:spPr>
          <a:xfrm>
            <a:off x="6732240" y="1777380"/>
            <a:ext cx="2195736" cy="576064"/>
          </a:xfrm>
          <a:prstGeom prst="wedgeRoundRectCallout">
            <a:avLst>
              <a:gd name="adj1" fmla="val -68517"/>
              <a:gd name="adj2" fmla="val 12262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And </a:t>
            </a:r>
            <a:r>
              <a:rPr lang="en-US" sz="2800" b="1" i="1" dirty="0" smtClean="0">
                <a:ln w="12700">
                  <a:solidFill>
                    <a:schemeClr val="tx1"/>
                  </a:solidFill>
                  <a:prstDash val="solid"/>
                </a:ln>
                <a:solidFill>
                  <a:srgbClr val="FF0000"/>
                </a:solidFill>
                <a:effectLst>
                  <a:outerShdw blurRad="41275" dist="20320" dir="1800000" algn="tl" rotWithShape="0">
                    <a:srgbClr val="000000">
                      <a:alpha val="40000"/>
                    </a:srgbClr>
                  </a:outerShdw>
                </a:effectLst>
                <a:latin typeface="Cochin"/>
                <a:cs typeface="Cochin"/>
              </a:rPr>
              <a:t>you</a:t>
            </a: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t>
            </a:r>
            <a:endParaRPr lang="en-US" sz="2800" b="1" i="1"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endParaRPr>
          </a:p>
        </p:txBody>
      </p:sp>
    </p:spTree>
    <p:extLst>
      <p:ext uri="{BB962C8B-B14F-4D97-AF65-F5344CB8AC3E}">
        <p14:creationId xmlns:p14="http://schemas.microsoft.com/office/powerpoint/2010/main" val="150265129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language makes it easy to define…</a:t>
            </a:r>
          </a:p>
          <a:p>
            <a:pPr eaLnBrk="1" hangingPunct="1">
              <a:lnSpc>
                <a:spcPct val="90000"/>
              </a:lnSpc>
            </a:pPr>
            <a:r>
              <a:rPr lang="en-US" dirty="0" smtClean="0"/>
              <a:t>… but excessive uses weaken the resiliency of programs</a:t>
            </a:r>
          </a:p>
          <a:p>
            <a:pPr eaLnBrk="1" hangingPunct="1">
              <a:lnSpc>
                <a:spcPct val="90000"/>
              </a:lnSpc>
            </a:pPr>
            <a:endParaRPr lang="en-US" dirty="0" smtClean="0"/>
          </a:p>
          <a:p>
            <a:pPr eaLnBrk="1" hangingPunct="1">
              <a:lnSpc>
                <a:spcPct val="90000"/>
              </a:lnSpc>
            </a:pPr>
            <a:r>
              <a:rPr lang="en-US" dirty="0" smtClean="0"/>
              <a:t>A good practice to minimize the use of global variables</a:t>
            </a:r>
          </a:p>
          <a:p>
            <a:pPr lvl="1" eaLnBrk="1" hangingPunct="1">
              <a:lnSpc>
                <a:spcPct val="90000"/>
              </a:lnSpc>
            </a:pPr>
            <a:r>
              <a:rPr lang="en-US" dirty="0" smtClean="0"/>
              <a:t>Create a single global variable for your app!</a:t>
            </a:r>
          </a:p>
        </p:txBody>
      </p:sp>
      <p:sp>
        <p:nvSpPr>
          <p:cNvPr id="4" name="Espace réservé du contenu 3"/>
          <p:cNvSpPr>
            <a:spLocks noGrp="1"/>
          </p:cNvSpPr>
          <p:nvPr>
            <p:ph sz="quarter" idx="13"/>
          </p:nvPr>
        </p:nvSpPr>
        <p:spPr/>
        <p:txBody>
          <a:bodyPr/>
          <a:lstStyle/>
          <a:p>
            <a:r>
              <a:rPr lang="en-US" dirty="0" smtClean="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94073459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Only </a:t>
            </a:r>
            <a:r>
              <a:rPr lang="en-US" i="1" dirty="0" smtClean="0"/>
              <a:t>MY_SUPER_APP </a:t>
            </a:r>
            <a:r>
              <a:rPr lang="en-US" dirty="0" smtClean="0"/>
              <a:t>is global</a:t>
            </a:r>
            <a:endParaRPr lang="en-US" i="1"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849388"/>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MY_SUPER_APP =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MY_SUPER_APP.myFunction</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338533754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Another way is to declare all your code inside a function you invoke immediately: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createArticle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38171638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Why global variables are dangerous?</a:t>
            </a:r>
          </a:p>
          <a:p>
            <a:pPr lvl="1" eaLnBrk="1" hangingPunct="1">
              <a:lnSpc>
                <a:spcPct val="90000"/>
              </a:lnSpc>
            </a:pPr>
            <a:r>
              <a:rPr lang="en-US" dirty="0" smtClean="0"/>
              <a:t>Because it can cause variable names collisions!</a:t>
            </a:r>
          </a:p>
          <a:p>
            <a:pPr lvl="1" eaLnBrk="1" hangingPunct="1">
              <a:lnSpc>
                <a:spcPct val="90000"/>
              </a:lnSpc>
            </a:pPr>
            <a:r>
              <a:rPr lang="en-US" dirty="0" smtClean="0"/>
              <a:t>Bad interactions with other apps, widgets or libraries</a:t>
            </a:r>
          </a:p>
          <a:p>
            <a:pPr lvl="1" eaLnBrk="1" hangingPunct="1">
              <a:lnSpc>
                <a:spcPct val="90000"/>
              </a:lnSpc>
            </a:pPr>
            <a:endParaRPr lang="en-US" dirty="0"/>
          </a:p>
          <a:p>
            <a:pPr eaLnBrk="1" hangingPunct="1">
              <a:lnSpc>
                <a:spcPct val="90000"/>
              </a:lnSpc>
            </a:pPr>
            <a:r>
              <a:rPr lang="en-US" dirty="0" smtClean="0"/>
              <a:t>Java propose packages</a:t>
            </a:r>
          </a:p>
          <a:p>
            <a:pPr eaLnBrk="1" hangingPunct="1">
              <a:lnSpc>
                <a:spcPct val="90000"/>
              </a:lnSpc>
            </a:pPr>
            <a:r>
              <a:rPr lang="en-US" dirty="0" smtClean="0"/>
              <a:t>C# propose namespaces</a:t>
            </a:r>
          </a:p>
          <a:p>
            <a:pPr eaLnBrk="1" hangingPunct="1">
              <a:lnSpc>
                <a:spcPct val="90000"/>
              </a:lnSpc>
            </a:pPr>
            <a:r>
              <a:rPr lang="en-US" dirty="0" smtClean="0"/>
              <a:t>In JavaScript, you can easily use composition !</a:t>
            </a: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5425750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There is another way to avoid that problem:</a:t>
            </a:r>
          </a:p>
          <a:p>
            <a:pPr lvl="1" eaLnBrk="1" hangingPunct="1">
              <a:lnSpc>
                <a:spcPct val="90000"/>
              </a:lnSpc>
            </a:pPr>
            <a:endParaRPr lang="en-US" dirty="0" smtClean="0"/>
          </a:p>
          <a:p>
            <a:pPr lvl="1" eaLnBrk="1" hangingPunct="1">
              <a:lnSpc>
                <a:spcPct val="90000"/>
              </a:lnSpc>
            </a:pPr>
            <a:r>
              <a:rPr lang="en-US" b="1" dirty="0" smtClean="0"/>
              <a:t>Make your code modular !</a:t>
            </a:r>
          </a:p>
          <a:p>
            <a:pPr marL="457200" lvl="1" indent="0" eaLnBrk="1" hangingPunct="1">
              <a:lnSpc>
                <a:spcPct val="90000"/>
              </a:lnSpc>
              <a:buNone/>
            </a:pPr>
            <a:endParaRPr lang="en-US" b="1" dirty="0" smtClean="0"/>
          </a:p>
          <a:p>
            <a:pPr marL="0" indent="0" eaLnBrk="1" hangingPunct="1">
              <a:lnSpc>
                <a:spcPct val="90000"/>
              </a:lnSpc>
              <a:buNone/>
            </a:pPr>
            <a:endParaRPr lang="en-US" dirty="0"/>
          </a:p>
          <a:p>
            <a:pPr eaLnBrk="1" hangingPunct="1">
              <a:lnSpc>
                <a:spcPct val="90000"/>
              </a:lnSpc>
            </a:pPr>
            <a:r>
              <a:rPr lang="en-US" dirty="0" smtClean="0"/>
              <a:t>We’ll see more about that in the next chapter…</a:t>
            </a:r>
          </a:p>
          <a:p>
            <a:pPr lvl="1" eaLnBrk="1" hangingPunct="1">
              <a:lnSpc>
                <a:spcPct val="90000"/>
              </a:lnSpc>
            </a:pPr>
            <a:endParaRPr lang="en-US" dirty="0"/>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4387481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Give a name to </a:t>
            </a:r>
            <a:r>
              <a:rPr lang="en-US" dirty="0" err="1" smtClean="0"/>
              <a:t>Fn</a:t>
            </a:r>
            <a:r>
              <a:rPr lang="en-US" dirty="0" smtClean="0"/>
              <a:t> expressions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In most of previous examples, they’re without name…</a:t>
            </a:r>
          </a:p>
          <a:p>
            <a:pPr eaLnBrk="1" hangingPunct="1">
              <a:lnSpc>
                <a:spcPct val="90000"/>
              </a:lnSpc>
            </a:pPr>
            <a:endParaRPr lang="en-US" dirty="0"/>
          </a:p>
          <a:p>
            <a:pPr eaLnBrk="1" hangingPunct="1">
              <a:lnSpc>
                <a:spcPct val="90000"/>
              </a:lnSpc>
            </a:pPr>
            <a:r>
              <a:rPr lang="en-US" dirty="0" smtClean="0"/>
              <a:t>… but name them bring some advantages :</a:t>
            </a:r>
          </a:p>
          <a:p>
            <a:pPr lvl="1" eaLnBrk="1" hangingPunct="1">
              <a:lnSpc>
                <a:spcPct val="90000"/>
              </a:lnSpc>
            </a:pPr>
            <a:endParaRPr lang="en-US" dirty="0" smtClean="0"/>
          </a:p>
          <a:p>
            <a:pPr lvl="1" eaLnBrk="1" hangingPunct="1">
              <a:lnSpc>
                <a:spcPct val="90000"/>
              </a:lnSpc>
            </a:pPr>
            <a:r>
              <a:rPr lang="en-US" dirty="0" smtClean="0"/>
              <a:t>Auto-documentation: we know what they do</a:t>
            </a:r>
          </a:p>
          <a:p>
            <a:pPr lvl="1" eaLnBrk="1" hangingPunct="1">
              <a:lnSpc>
                <a:spcPct val="90000"/>
              </a:lnSpc>
            </a:pPr>
            <a:r>
              <a:rPr lang="en-US" dirty="0" smtClean="0"/>
              <a:t>Easier to debug: more readable </a:t>
            </a:r>
            <a:r>
              <a:rPr lang="en-US" dirty="0" err="1" smtClean="0"/>
              <a:t>stacktraces</a:t>
            </a:r>
            <a:endParaRPr lang="en-US"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75542856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67886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 </a:t>
            </a:r>
            <a:r>
              <a:rPr lang="en-US" dirty="0" err="1" smtClean="0"/>
              <a:t>javascript</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599" y1="42529" x2="21277" y2="65230"/>
                        <a14:foregroundMark x1="10030" y1="65230" x2="19757" y2="42529"/>
                        <a14:foregroundMark x1="4255" y1="46552" x2="6991" y2="65805"/>
                      </a14:backgroundRemoval>
                    </a14:imgEffect>
                  </a14:imgLayer>
                </a14:imgProps>
              </a:ext>
            </a:extLst>
          </a:blip>
          <a:stretch>
            <a:fillRect/>
          </a:stretch>
        </p:blipFill>
        <p:spPr>
          <a:xfrm>
            <a:off x="6085669" y="1756643"/>
            <a:ext cx="2878819" cy="3045073"/>
          </a:xfrm>
          <a:prstGeom prst="rect">
            <a:avLst/>
          </a:prstGeom>
        </p:spPr>
      </p:pic>
    </p:spTree>
    <p:extLst>
      <p:ext uri="{BB962C8B-B14F-4D97-AF65-F5344CB8AC3E}">
        <p14:creationId xmlns:p14="http://schemas.microsoft.com/office/powerpoint/2010/main" val="27857465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A modular </a:t>
            </a:r>
            <a:r>
              <a:rPr lang="en-US" dirty="0"/>
              <a:t>application is composed of a </a:t>
            </a:r>
            <a:r>
              <a:rPr lang="en-US" dirty="0" smtClean="0"/>
              <a:t>set of highly </a:t>
            </a:r>
            <a:r>
              <a:rPr lang="en-US" dirty="0"/>
              <a:t>decoupled, distinct pieces of functionality stored in </a:t>
            </a:r>
            <a:r>
              <a:rPr lang="en-US" dirty="0" smtClean="0"/>
              <a:t>modules</a:t>
            </a:r>
          </a:p>
          <a:p>
            <a:pPr eaLnBrk="1" hangingPunct="1">
              <a:lnSpc>
                <a:spcPct val="90000"/>
              </a:lnSpc>
            </a:pPr>
            <a:endParaRPr lang="en-US" dirty="0"/>
          </a:p>
          <a:p>
            <a:pPr eaLnBrk="1" hangingPunct="1">
              <a:lnSpc>
                <a:spcPct val="90000"/>
              </a:lnSpc>
            </a:pPr>
            <a:r>
              <a:rPr lang="en-US" dirty="0" smtClean="0"/>
              <a:t>Do you remember of loose coupling ?</a:t>
            </a:r>
          </a:p>
          <a:p>
            <a:pPr lvl="1" eaLnBrk="1" hangingPunct="1">
              <a:lnSpc>
                <a:spcPct val="90000"/>
              </a:lnSpc>
            </a:pPr>
            <a:r>
              <a:rPr lang="en-US" dirty="0" smtClean="0"/>
              <a:t>Limit the dependencies to keep an easier maintainability</a:t>
            </a:r>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9322029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Variable scope</a:t>
            </a:r>
            <a:endParaRPr lang="fr-FR" dirty="0"/>
          </a:p>
        </p:txBody>
      </p:sp>
      <p:sp>
        <p:nvSpPr>
          <p:cNvPr id="3" name="Espace réservé du contenu 2"/>
          <p:cNvSpPr>
            <a:spLocks noGrp="1"/>
          </p:cNvSpPr>
          <p:nvPr>
            <p:ph idx="1"/>
          </p:nvPr>
        </p:nvSpPr>
        <p:spPr/>
        <p:txBody>
          <a:bodyPr/>
          <a:lstStyle/>
          <a:p>
            <a:r>
              <a:rPr lang="en-US" dirty="0" smtClean="0"/>
              <a:t>Local:</a:t>
            </a:r>
          </a:p>
          <a:p>
            <a:pPr lvl="1">
              <a:spcAft>
                <a:spcPts val="1200"/>
              </a:spcAft>
            </a:pPr>
            <a:r>
              <a:rPr lang="en-US" dirty="0" smtClean="0"/>
              <a:t>Reachable only in the function where it's defined</a:t>
            </a:r>
          </a:p>
          <a:p>
            <a:r>
              <a:rPr lang="en-US" dirty="0" smtClean="0"/>
              <a:t>Global:</a:t>
            </a:r>
          </a:p>
          <a:p>
            <a:pPr lvl="1">
              <a:spcAft>
                <a:spcPts val="1200"/>
              </a:spcAft>
            </a:pPr>
            <a:r>
              <a:rPr lang="en-US" dirty="0" smtClean="0"/>
              <a:t>Reachable in the whole document</a:t>
            </a:r>
          </a:p>
          <a:p>
            <a:r>
              <a:rPr lang="en-US" dirty="0" smtClean="0"/>
              <a:t>function = scope</a:t>
            </a:r>
          </a:p>
          <a:p>
            <a:pPr lvl="1"/>
            <a:r>
              <a:rPr lang="en-US" dirty="0" smtClean="0"/>
              <a:t>And not </a:t>
            </a:r>
            <a:r>
              <a:rPr lang="en-US" i="1" dirty="0" smtClean="0"/>
              <a:t>block = scope</a:t>
            </a:r>
            <a:r>
              <a:rPr lang="en-US" dirty="0" smtClean="0"/>
              <a:t> like in Java or C#</a:t>
            </a:r>
          </a:p>
          <a:p>
            <a:endParaRPr lang="fr-FR" dirty="0"/>
          </a:p>
        </p:txBody>
      </p:sp>
      <p:sp>
        <p:nvSpPr>
          <p:cNvPr id="4" name="Espace réservé du contenu 3"/>
          <p:cNvSpPr>
            <a:spLocks noGrp="1"/>
          </p:cNvSpPr>
          <p:nvPr>
            <p:ph sz="quarter" idx="13"/>
          </p:nvPr>
        </p:nvSpPr>
        <p:spPr/>
        <p:txBody>
          <a:bodyPr/>
          <a:lstStyle/>
          <a:p>
            <a:pPr marL="342900" indent="-342900">
              <a:defRPr/>
            </a:pPr>
            <a:r>
              <a:rPr lang="en-US" dirty="0">
                <a:solidFill>
                  <a:prstClr val="black"/>
                </a:solidFill>
              </a:rPr>
              <a:t>Reminders</a:t>
            </a:r>
            <a:endParaRPr lang="en-US" dirty="0">
              <a:ea typeface="ＭＳ Ｐゴシック" pitchFamily="34" charset="-128"/>
            </a:endParaRPr>
          </a:p>
        </p:txBody>
      </p:sp>
      <p:pic>
        <p:nvPicPr>
          <p:cNvPr id="6"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818922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JavaScript applications are more and more consequent</a:t>
            </a:r>
          </a:p>
          <a:p>
            <a:pPr lvl="1" eaLnBrk="1" hangingPunct="1">
              <a:lnSpc>
                <a:spcPct val="90000"/>
              </a:lnSpc>
            </a:pPr>
            <a:r>
              <a:rPr lang="en-US" dirty="0"/>
              <a:t>Need to be more </a:t>
            </a:r>
            <a:r>
              <a:rPr lang="en-US" dirty="0" smtClean="0"/>
              <a:t>organized</a:t>
            </a:r>
            <a:endParaRPr lang="en-US" dirty="0"/>
          </a:p>
          <a:p>
            <a:pPr eaLnBrk="1" hangingPunct="1">
              <a:lnSpc>
                <a:spcPct val="90000"/>
              </a:lnSpc>
            </a:pPr>
            <a:endParaRPr lang="en-US" dirty="0" smtClean="0"/>
          </a:p>
          <a:p>
            <a:pPr eaLnBrk="1" hangingPunct="1">
              <a:lnSpc>
                <a:spcPct val="90000"/>
              </a:lnSpc>
            </a:pPr>
            <a:r>
              <a:rPr lang="en-US" dirty="0" smtClean="0"/>
              <a:t>For now, </a:t>
            </a:r>
            <a:r>
              <a:rPr lang="en-US" dirty="0" err="1" smtClean="0"/>
              <a:t>ECMAScript</a:t>
            </a:r>
            <a:r>
              <a:rPr lang="en-US" dirty="0" smtClean="0"/>
              <a:t> doesn’t provide a standard specification for that</a:t>
            </a:r>
          </a:p>
          <a:p>
            <a:pPr lvl="1" eaLnBrk="1" hangingPunct="1">
              <a:lnSpc>
                <a:spcPct val="90000"/>
              </a:lnSpc>
            </a:pPr>
            <a:r>
              <a:rPr lang="en-US" dirty="0" smtClean="0"/>
              <a:t>But planned for </a:t>
            </a:r>
            <a:r>
              <a:rPr lang="en-US" dirty="0" err="1" smtClean="0"/>
              <a:t>ECMAScript</a:t>
            </a:r>
            <a:r>
              <a:rPr lang="en-US" dirty="0" smtClean="0"/>
              <a:t> 6…</a:t>
            </a:r>
          </a:p>
          <a:p>
            <a:pPr eaLnBrk="1" hangingPunct="1">
              <a:lnSpc>
                <a:spcPct val="90000"/>
              </a:lnSpc>
            </a:pPr>
            <a:endParaRPr lang="en-US" dirty="0" smtClean="0"/>
          </a:p>
          <a:p>
            <a:pPr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5667" b="90000" l="4313" r="89757"/>
                    </a14:imgEffect>
                  </a14:imgLayer>
                </a14:imgProps>
              </a:ext>
            </a:extLst>
          </a:blip>
          <a:stretch>
            <a:fillRect/>
          </a:stretch>
        </p:blipFill>
        <p:spPr>
          <a:xfrm>
            <a:off x="7017175" y="3577580"/>
            <a:ext cx="2307353" cy="1865784"/>
          </a:xfrm>
          <a:prstGeom prst="rect">
            <a:avLst/>
          </a:prstGeom>
        </p:spPr>
      </p:pic>
    </p:spTree>
    <p:extLst>
      <p:ext uri="{BB962C8B-B14F-4D97-AF65-F5344CB8AC3E}">
        <p14:creationId xmlns:p14="http://schemas.microsoft.com/office/powerpoint/2010/main" val="128206957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Several non standardized formats for writing modular JavaScript exists</a:t>
            </a:r>
          </a:p>
          <a:p>
            <a:pPr lvl="1" eaLnBrk="1" hangingPunct="1">
              <a:lnSpc>
                <a:spcPct val="90000"/>
              </a:lnSpc>
            </a:pPr>
            <a:r>
              <a:rPr lang="en-US" dirty="0" err="1" smtClean="0"/>
              <a:t>CommonJS</a:t>
            </a:r>
            <a:endParaRPr lang="en-US" dirty="0" smtClean="0"/>
          </a:p>
          <a:p>
            <a:pPr lvl="1" eaLnBrk="1" hangingPunct="1">
              <a:lnSpc>
                <a:spcPct val="90000"/>
              </a:lnSpc>
            </a:pPr>
            <a:r>
              <a:rPr lang="en-US" dirty="0" smtClean="0"/>
              <a:t>AMD</a:t>
            </a:r>
          </a:p>
          <a:p>
            <a:pPr lvl="1" eaLnBrk="1" hangingPunct="1">
              <a:lnSpc>
                <a:spcPct val="90000"/>
              </a:lnSpc>
            </a:pPr>
            <a:r>
              <a:rPr lang="en-US" dirty="0" smtClean="0"/>
              <a:t>…</a:t>
            </a:r>
            <a:endParaRPr lang="en-US" dirty="0"/>
          </a:p>
          <a:p>
            <a:pPr eaLnBrk="1" hangingPunct="1">
              <a:lnSpc>
                <a:spcPct val="90000"/>
              </a:lnSpc>
            </a:pPr>
            <a:endParaRPr lang="en-US" dirty="0" smtClean="0"/>
          </a:p>
          <a:p>
            <a:pPr eaLnBrk="1" hangingPunct="1">
              <a:lnSpc>
                <a:spcPct val="90000"/>
              </a:lnSpc>
            </a:pPr>
            <a:r>
              <a:rPr lang="en-US" dirty="0" smtClean="0"/>
              <a:t>We’re going to focus on </a:t>
            </a:r>
            <a:r>
              <a:rPr lang="en-US" dirty="0" err="1" smtClean="0"/>
              <a:t>CommonJS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61505531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Project </a:t>
            </a:r>
            <a:r>
              <a:rPr lang="en-US" dirty="0"/>
              <a:t>with the goal of specifying an ecosystem for JavaScript outside the </a:t>
            </a:r>
            <a:r>
              <a:rPr lang="en-US" dirty="0" smtClean="0"/>
              <a:t>browser</a:t>
            </a:r>
            <a:endParaRPr lang="en-US" dirty="0"/>
          </a:p>
          <a:p>
            <a:pPr lvl="1" eaLnBrk="1" hangingPunct="1">
              <a:lnSpc>
                <a:spcPct val="90000"/>
              </a:lnSpc>
            </a:pPr>
            <a:r>
              <a:rPr lang="en-US" dirty="0" smtClean="0"/>
              <a:t>Started in 2009 and initially named </a:t>
            </a:r>
            <a:r>
              <a:rPr lang="en-US" dirty="0" err="1" smtClean="0"/>
              <a:t>ServerJS</a:t>
            </a:r>
            <a:endParaRPr lang="en-US" dirty="0"/>
          </a:p>
          <a:p>
            <a:pPr lvl="1" eaLnBrk="1" hangingPunct="1">
              <a:lnSpc>
                <a:spcPct val="90000"/>
              </a:lnSpc>
            </a:pPr>
            <a:endParaRPr lang="en-US" dirty="0"/>
          </a:p>
          <a:p>
            <a:pPr eaLnBrk="1" hangingPunct="1">
              <a:lnSpc>
                <a:spcPct val="90000"/>
              </a:lnSpc>
            </a:pPr>
            <a:r>
              <a:rPr lang="en-US" dirty="0" err="1"/>
              <a:t>CommonJS</a:t>
            </a:r>
            <a:r>
              <a:rPr lang="en-US" dirty="0"/>
              <a:t> module proposal specifies a simple API for declaring modules server-side</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6084168" y="4031230"/>
            <a:ext cx="2900040" cy="986014"/>
          </a:xfrm>
          <a:prstGeom prst="rect">
            <a:avLst/>
          </a:prstGeom>
        </p:spPr>
      </p:pic>
    </p:spTree>
    <p:extLst>
      <p:ext uri="{BB962C8B-B14F-4D97-AF65-F5344CB8AC3E}">
        <p14:creationId xmlns:p14="http://schemas.microsoft.com/office/powerpoint/2010/main" val="188031941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CJS modules are reusable piece of JavaScript which exports specific objects…</a:t>
            </a:r>
          </a:p>
          <a:p>
            <a:pPr eaLnBrk="1" hangingPunct="1">
              <a:lnSpc>
                <a:spcPct val="90000"/>
              </a:lnSpc>
            </a:pPr>
            <a:endParaRPr lang="en-US" dirty="0" smtClean="0"/>
          </a:p>
          <a:p>
            <a:pPr eaLnBrk="1" hangingPunct="1">
              <a:lnSpc>
                <a:spcPct val="90000"/>
              </a:lnSpc>
            </a:pPr>
            <a:r>
              <a:rPr lang="en-US" dirty="0" smtClean="0"/>
              <a:t>… made available to any dependent code !</a:t>
            </a:r>
          </a:p>
          <a:p>
            <a:pPr eaLnBrk="1" hangingPunct="1">
              <a:lnSpc>
                <a:spcPct val="90000"/>
              </a:lnSpc>
            </a:pPr>
            <a:endParaRPr lang="en-US" dirty="0"/>
          </a:p>
          <a:p>
            <a:pPr eaLnBrk="1" hangingPunct="1">
              <a:lnSpc>
                <a:spcPct val="90000"/>
              </a:lnSpc>
            </a:pPr>
            <a:r>
              <a:rPr lang="en-US" dirty="0" smtClean="0"/>
              <a:t>We’re going to see how to define and access to a module in the next slides…</a:t>
            </a:r>
          </a:p>
          <a:p>
            <a:pPr lvl="1"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9258167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err="1" smtClean="0"/>
              <a:t>CommonJS</a:t>
            </a:r>
            <a:r>
              <a:rPr lang="en-US" dirty="0" smtClean="0"/>
              <a:t> introduce a variable named </a:t>
            </a:r>
            <a:r>
              <a:rPr lang="en-US" i="1" dirty="0" smtClean="0"/>
              <a:t>exports</a:t>
            </a:r>
          </a:p>
          <a:p>
            <a:pPr eaLnBrk="1" hangingPunct="1">
              <a:lnSpc>
                <a:spcPct val="90000"/>
              </a:lnSpc>
            </a:pPr>
            <a:endParaRPr lang="en-US" dirty="0" smtClean="0"/>
          </a:p>
          <a:p>
            <a:pPr eaLnBrk="1" hangingPunct="1">
              <a:lnSpc>
                <a:spcPct val="90000"/>
              </a:lnSpc>
            </a:pPr>
            <a:r>
              <a:rPr lang="en-US" dirty="0" smtClean="0"/>
              <a:t>It contains the objects a module wishes to make available to other modules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555929000"/>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r>
              <a:rPr lang="en-US" i="1" dirty="0" err="1" smtClean="0"/>
              <a:t>my_module.js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Foo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.property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bar()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exports.FooObject</a:t>
            </a:r>
            <a:r>
              <a:rPr lang="en-GB" b="1" dirty="0" smtClean="0">
                <a:solidFill>
                  <a:schemeClr val="tx1"/>
                </a:solidFill>
                <a:latin typeface="Courier New" pitchFamily="-106" charset="0"/>
                <a:ea typeface="ＭＳ Ｐゴシック" pitchFamily="-106" charset="-128"/>
                <a:cs typeface="Courier New" pitchFamily="-106" charset="0"/>
              </a:rPr>
              <a:t>=Foo;</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exports.bar</a:t>
            </a:r>
            <a:r>
              <a:rPr lang="en-GB" b="1" dirty="0" smtClean="0">
                <a:solidFill>
                  <a:schemeClr val="tx1"/>
                </a:solidFill>
                <a:latin typeface="Courier New" pitchFamily="-106" charset="0"/>
                <a:ea typeface="ＭＳ Ｐゴシック" pitchFamily="-106" charset="-128"/>
                <a:cs typeface="Courier New" pitchFamily="-106" charset="0"/>
              </a:rPr>
              <a:t>=bar;</a:t>
            </a:r>
          </a:p>
        </p:txBody>
      </p:sp>
    </p:spTree>
    <p:extLst>
      <p:ext uri="{BB962C8B-B14F-4D97-AF65-F5344CB8AC3E}">
        <p14:creationId xmlns:p14="http://schemas.microsoft.com/office/powerpoint/2010/main" val="318944282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To access a module, </a:t>
            </a:r>
            <a:r>
              <a:rPr lang="en-US" dirty="0" err="1" smtClean="0"/>
              <a:t>CommonJS</a:t>
            </a:r>
            <a:r>
              <a:rPr lang="en-US" dirty="0" smtClean="0"/>
              <a:t> introduce a </a:t>
            </a:r>
            <a:r>
              <a:rPr lang="en-US" i="1" dirty="0" smtClean="0"/>
              <a:t>require(…) </a:t>
            </a:r>
            <a:r>
              <a:rPr lang="en-US" dirty="0" smtClean="0"/>
              <a:t>function</a:t>
            </a:r>
          </a:p>
          <a:p>
            <a:pPr eaLnBrk="1" hangingPunct="1">
              <a:lnSpc>
                <a:spcPct val="90000"/>
              </a:lnSpc>
            </a:pPr>
            <a:endParaRPr lang="en-US" i="1" dirty="0"/>
          </a:p>
          <a:p>
            <a:pPr eaLnBrk="1" hangingPunct="1">
              <a:lnSpc>
                <a:spcPct val="90000"/>
              </a:lnSpc>
            </a:pPr>
            <a:r>
              <a:rPr lang="en-US" dirty="0" smtClean="0"/>
              <a:t>It takes in argument the path to the module file and return an object containing all its exported objects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2594209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Example (</a:t>
            </a:r>
            <a:r>
              <a:rPr lang="en-US" i="1" dirty="0" err="1" smtClean="0"/>
              <a:t>app.js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3762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a:t>
            </a:r>
            <a:r>
              <a:rPr lang="en-GB" b="1" dirty="0" smtClean="0">
                <a:solidFill>
                  <a:srgbClr val="479B8F"/>
                </a:solidFill>
                <a:latin typeface="Courier New" pitchFamily="-106" charset="0"/>
                <a:ea typeface="ＭＳ Ｐゴシック" pitchFamily="-106" charset="-128"/>
                <a:cs typeface="Courier New" pitchFamily="-106" charset="0"/>
              </a:rPr>
              <a:t>/ Import the </a:t>
            </a:r>
            <a:r>
              <a:rPr lang="en-GB" b="1" dirty="0" err="1" smtClean="0">
                <a:solidFill>
                  <a:srgbClr val="479B8F"/>
                </a:solidFill>
                <a:latin typeface="Courier New" pitchFamily="-106" charset="0"/>
                <a:ea typeface="ＭＳ Ｐゴシック" pitchFamily="-106" charset="-128"/>
                <a:cs typeface="Courier New" pitchFamily="-106" charset="0"/>
              </a:rPr>
              <a:t>CommonJS</a:t>
            </a:r>
            <a:r>
              <a:rPr lang="en-GB" b="1" dirty="0" smtClean="0">
                <a:solidFill>
                  <a:srgbClr val="479B8F"/>
                </a:solidFill>
                <a:latin typeface="Courier New" pitchFamily="-106" charset="0"/>
                <a:ea typeface="ＭＳ Ｐゴシック" pitchFamily="-106" charset="-128"/>
                <a:cs typeface="Courier New" pitchFamily="-106" charset="0"/>
              </a:rPr>
              <a:t> module.</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The argument is the module file path without extension</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a:t>
            </a:r>
            <a:r>
              <a:rPr lang="en-GB" b="1" dirty="0" smtClean="0">
                <a:solidFill>
                  <a:schemeClr val="tx1"/>
                </a:solidFill>
                <a:latin typeface="Courier New" pitchFamily="-106" charset="0"/>
                <a:ea typeface="ＭＳ Ｐゴシック" pitchFamily="-106" charset="-128"/>
                <a:cs typeface="Courier New" pitchFamily="-106" charset="0"/>
              </a:rPr>
              <a:t> = require("</a:t>
            </a:r>
            <a:r>
              <a:rPr lang="en-GB" b="1" dirty="0" err="1">
                <a:solidFill>
                  <a:srgbClr val="00B050"/>
                </a:solidFill>
                <a:latin typeface="Courier New" pitchFamily="1" charset="0"/>
              </a:rPr>
              <a:t>my_module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myFoo</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myModule.FooObject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myModule.bar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bar!</a:t>
            </a:r>
          </a:p>
        </p:txBody>
      </p:sp>
    </p:spTree>
    <p:extLst>
      <p:ext uri="{BB962C8B-B14F-4D97-AF65-F5344CB8AC3E}">
        <p14:creationId xmlns:p14="http://schemas.microsoft.com/office/powerpoint/2010/main" val="15323979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Advantages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This system provide a good code isolation </a:t>
            </a:r>
          </a:p>
          <a:p>
            <a:pPr lvl="1" eaLnBrk="1" hangingPunct="1">
              <a:lnSpc>
                <a:spcPct val="90000"/>
              </a:lnSpc>
            </a:pPr>
            <a:endParaRPr lang="en-US" dirty="0" smtClean="0"/>
          </a:p>
          <a:p>
            <a:pPr lvl="1" eaLnBrk="1" hangingPunct="1">
              <a:lnSpc>
                <a:spcPct val="90000"/>
              </a:lnSpc>
            </a:pPr>
            <a:r>
              <a:rPr lang="en-US" dirty="0" smtClean="0"/>
              <a:t>More abstraction !</a:t>
            </a:r>
          </a:p>
          <a:p>
            <a:pPr lvl="2" eaLnBrk="1" hangingPunct="1">
              <a:lnSpc>
                <a:spcPct val="90000"/>
              </a:lnSpc>
            </a:pPr>
            <a:r>
              <a:rPr lang="en-US" dirty="0"/>
              <a:t>Only explicit objects of the module are exposed (or exported</a:t>
            </a:r>
            <a:r>
              <a:rPr lang="en-US" dirty="0" smtClean="0"/>
              <a:t>)</a:t>
            </a:r>
          </a:p>
          <a:p>
            <a:pPr lvl="2" eaLnBrk="1" hangingPunct="1">
              <a:lnSpc>
                <a:spcPct val="90000"/>
              </a:lnSpc>
            </a:pPr>
            <a:endParaRPr lang="en-US" dirty="0" smtClean="0"/>
          </a:p>
          <a:p>
            <a:pPr lvl="1" eaLnBrk="1" hangingPunct="1">
              <a:lnSpc>
                <a:spcPct val="90000"/>
              </a:lnSpc>
            </a:pPr>
            <a:r>
              <a:rPr lang="en-US" dirty="0"/>
              <a:t>Good protection against name collisions !</a:t>
            </a:r>
          </a:p>
          <a:p>
            <a:pPr lvl="2" eaLnBrk="1" hangingPunct="1">
              <a:lnSpc>
                <a:spcPct val="90000"/>
              </a:lnSpc>
            </a:pPr>
            <a:r>
              <a:rPr lang="en-US" i="1" dirty="0"/>
              <a:t>r</a:t>
            </a:r>
            <a:r>
              <a:rPr lang="en-US" i="1" dirty="0" smtClean="0"/>
              <a:t>equire() </a:t>
            </a:r>
            <a:r>
              <a:rPr lang="en-US" dirty="0" smtClean="0"/>
              <a:t>return an object representing the module and containing its exposed APIs</a:t>
            </a:r>
            <a:endParaRPr lang="en-US" i="1"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2689415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Who implement the spec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a:t>
            </a:r>
            <a:r>
              <a:rPr lang="en-US" dirty="0" err="1" smtClean="0"/>
              <a:t>CommonJS</a:t>
            </a:r>
            <a:r>
              <a:rPr lang="en-US" dirty="0" smtClean="0"/>
              <a:t> specification is implemented by a lot of products like :</a:t>
            </a:r>
          </a:p>
          <a:p>
            <a:pPr lvl="1" eaLnBrk="1" hangingPunct="1">
              <a:lnSpc>
                <a:spcPct val="90000"/>
              </a:lnSpc>
            </a:pPr>
            <a:r>
              <a:rPr lang="en-US" dirty="0" err="1" smtClean="0"/>
              <a:t>JSBuild</a:t>
            </a:r>
            <a:endParaRPr lang="en-US" dirty="0" smtClean="0"/>
          </a:p>
          <a:p>
            <a:pPr lvl="1" eaLnBrk="1" hangingPunct="1">
              <a:lnSpc>
                <a:spcPct val="90000"/>
              </a:lnSpc>
            </a:pPr>
            <a:r>
              <a:rPr lang="en-US" dirty="0" err="1" smtClean="0"/>
              <a:t>RequireJS</a:t>
            </a:r>
            <a:endParaRPr lang="en-US" dirty="0" smtClean="0"/>
          </a:p>
          <a:p>
            <a:pPr lvl="1" eaLnBrk="1" hangingPunct="1">
              <a:lnSpc>
                <a:spcPct val="90000"/>
              </a:lnSpc>
            </a:pPr>
            <a:r>
              <a:rPr lang="en-US" dirty="0" err="1" smtClean="0"/>
              <a:t>curl.js</a:t>
            </a:r>
            <a:endParaRPr lang="en-US" dirty="0" smtClean="0"/>
          </a:p>
          <a:p>
            <a:pPr lvl="1" eaLnBrk="1" hangingPunct="1">
              <a:lnSpc>
                <a:spcPct val="90000"/>
              </a:lnSpc>
            </a:pPr>
            <a:r>
              <a:rPr lang="en-US" dirty="0" err="1"/>
              <a:t>n</a:t>
            </a:r>
            <a:r>
              <a:rPr lang="en-US" dirty="0" err="1" smtClean="0"/>
              <a:t>ode.js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012160" y="2353444"/>
            <a:ext cx="2425948" cy="1243878"/>
          </a:xfrm>
          <a:prstGeom prst="rect">
            <a:avLst/>
          </a:prstGeom>
        </p:spPr>
      </p:pic>
      <p:pic>
        <p:nvPicPr>
          <p:cNvPr id="6" name="Picture 5"/>
          <p:cNvPicPr>
            <a:picLocks noChangeAspect="1"/>
          </p:cNvPicPr>
          <p:nvPr/>
        </p:nvPicPr>
        <p:blipFill>
          <a:blip r:embed="rId4"/>
          <a:stretch>
            <a:fillRect/>
          </a:stretch>
        </p:blipFill>
        <p:spPr>
          <a:xfrm>
            <a:off x="3203848" y="2569468"/>
            <a:ext cx="2235200" cy="1397000"/>
          </a:xfrm>
          <a:prstGeom prst="rect">
            <a:avLst/>
          </a:prstGeom>
        </p:spPr>
      </p:pic>
      <p:pic>
        <p:nvPicPr>
          <p:cNvPr id="7" name="Picture 6"/>
          <p:cNvPicPr>
            <a:picLocks noChangeAspect="1"/>
          </p:cNvPicPr>
          <p:nvPr/>
        </p:nvPicPr>
        <p:blipFill>
          <a:blip r:embed="rId5"/>
          <a:stretch>
            <a:fillRect/>
          </a:stretch>
        </p:blipFill>
        <p:spPr>
          <a:xfrm>
            <a:off x="4932040" y="4297660"/>
            <a:ext cx="2413000" cy="749300"/>
          </a:xfrm>
          <a:prstGeom prst="rect">
            <a:avLst/>
          </a:prstGeom>
        </p:spPr>
      </p:pic>
    </p:spTree>
    <p:extLst>
      <p:ext uri="{BB962C8B-B14F-4D97-AF65-F5344CB8AC3E}">
        <p14:creationId xmlns:p14="http://schemas.microsoft.com/office/powerpoint/2010/main" val="21283500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Expressions</a:t>
            </a:r>
            <a:endParaRPr lang="en-US" dirty="0"/>
          </a:p>
        </p:txBody>
      </p:sp>
      <p:sp>
        <p:nvSpPr>
          <p:cNvPr id="3" name="Espace réservé du contenu 2"/>
          <p:cNvSpPr>
            <a:spLocks noGrp="1"/>
          </p:cNvSpPr>
          <p:nvPr>
            <p:ph idx="1"/>
          </p:nvPr>
        </p:nvSpPr>
        <p:spPr/>
        <p:txBody>
          <a:bodyPr/>
          <a:lstStyle/>
          <a:p>
            <a:r>
              <a:rPr lang="en-US" dirty="0" smtClean="0"/>
              <a:t>JavaScript supports also function expressions</a:t>
            </a:r>
          </a:p>
          <a:p>
            <a:pPr lvl="1"/>
            <a:r>
              <a:rPr lang="en-US" dirty="0" smtClean="0"/>
              <a:t>Functions with or without name (anonymous)</a:t>
            </a:r>
          </a:p>
          <a:p>
            <a:pPr lvl="1"/>
            <a:r>
              <a:rPr lang="en-US" dirty="0" smtClean="0"/>
              <a:t>Can be used to contain functionality for short-term use</a:t>
            </a:r>
            <a:endParaRPr lang="en-US" dirty="0"/>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sp>
        <p:nvSpPr>
          <p:cNvPr id="7" name="Rectangle à coins arrondis 4"/>
          <p:cNvSpPr/>
          <p:nvPr/>
        </p:nvSpPr>
        <p:spPr>
          <a:xfrm>
            <a:off x="179388"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smtClean="0">
                <a:solidFill>
                  <a:srgbClr val="000000"/>
                </a:solidFill>
                <a:latin typeface="Courier New" pitchFamily="-106" charset="0"/>
                <a:ea typeface="ＭＳ Ｐゴシック" pitchFamily="-106" charset="-128"/>
                <a:cs typeface="Courier New" pitchFamily="-106" charset="0"/>
              </a:rPr>
              <a:t>values = [</a:t>
            </a:r>
            <a:r>
              <a:rPr lang="fr-FR" b="1" dirty="0" smtClean="0">
                <a:solidFill>
                  <a:srgbClr val="FF6600"/>
                </a:solidFill>
                <a:latin typeface="Courier New" pitchFamily="-106" charset="0"/>
                <a:ea typeface="ＭＳ Ｐゴシック" pitchFamily="-106" charset="-128"/>
                <a:cs typeface="Courier New" pitchFamily="-106" charset="0"/>
              </a:rPr>
              <a:t>2</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FF6600"/>
                </a:solidFill>
                <a:latin typeface="Courier New" pitchFamily="-106" charset="0"/>
                <a:ea typeface="ＭＳ Ｐゴシック" pitchFamily="-106" charset="-128"/>
                <a:cs typeface="Courier New" pitchFamily="-106" charset="0"/>
              </a:rPr>
              <a:t>6</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FF6600"/>
                </a:solidFill>
                <a:latin typeface="Courier New" pitchFamily="-106" charset="0"/>
                <a:ea typeface="ＭＳ Ｐゴシック" pitchFamily="-106" charset="-128"/>
                <a:cs typeface="Courier New" pitchFamily="-106" charset="0"/>
              </a:rPr>
              <a:t>3</a:t>
            </a:r>
            <a:r>
              <a:rPr lang="fr-FR" b="1" dirty="0" smtClean="0">
                <a:solidFill>
                  <a:srgbClr val="000000"/>
                </a:solidFill>
                <a:latin typeface="Courier New" pitchFamily="-106" charset="0"/>
                <a:ea typeface="ＭＳ Ｐゴシック" pitchFamily="-106" charset="-128"/>
                <a:cs typeface="Courier New" pitchFamily="-106" charset="0"/>
              </a:rPr>
              <a:t>];</a:t>
            </a:r>
          </a:p>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err="1" smtClean="0">
                <a:solidFill>
                  <a:srgbClr val="000000"/>
                </a:solidFill>
                <a:latin typeface="Courier New" pitchFamily="-106" charset="0"/>
                <a:ea typeface="ＭＳ Ｐゴシック" pitchFamily="-106" charset="-128"/>
                <a:cs typeface="Courier New" pitchFamily="-106" charset="0"/>
              </a:rPr>
              <a:t>displaySquare</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0070C0"/>
                </a:solidFill>
                <a:latin typeface="Courier New" pitchFamily="-106" charset="0"/>
                <a:ea typeface="ＭＳ Ｐゴシック" pitchFamily="-106" charset="-128"/>
                <a:cs typeface="Courier New" pitchFamily="-106" charset="0"/>
              </a:rPr>
              <a:t> </a:t>
            </a:r>
            <a:r>
              <a:rPr lang="fr-FR" b="1" dirty="0" err="1" smtClean="0">
                <a:solidFill>
                  <a:srgbClr val="0070C0"/>
                </a:solidFill>
                <a:latin typeface="Courier New" pitchFamily="-106" charset="0"/>
                <a:ea typeface="ＭＳ Ｐゴシック" pitchFamily="-106" charset="-128"/>
                <a:cs typeface="Courier New" pitchFamily="-106" charset="0"/>
              </a:rPr>
              <a:t>function</a:t>
            </a:r>
            <a:r>
              <a:rPr lang="fr-FR" b="1" dirty="0" smtClean="0">
                <a:solidFill>
                  <a:srgbClr val="262626"/>
                </a:solidFill>
                <a:latin typeface="Courier New" pitchFamily="-106" charset="0"/>
                <a:ea typeface="ＭＳ Ｐゴシック" pitchFamily="-106" charset="-128"/>
                <a:cs typeface="Courier New" pitchFamily="-106" charset="0"/>
              </a:rPr>
              <a:t>(x) {</a:t>
            </a:r>
          </a:p>
          <a:p>
            <a:pPr marL="342900" indent="-342900" eaLnBrk="1" hangingPunct="1">
              <a:spcBef>
                <a:spcPts val="600"/>
              </a:spcBef>
            </a:pPr>
            <a:r>
              <a:rPr lang="fr-FR" b="1" dirty="0">
                <a:solidFill>
                  <a:srgbClr val="000000"/>
                </a:solidFill>
                <a:latin typeface="Courier New" pitchFamily="-106" charset="0"/>
                <a:ea typeface="ＭＳ Ｐゴシック" pitchFamily="-106" charset="-128"/>
                <a:cs typeface="Courier New" pitchFamily="-106" charset="0"/>
              </a:rPr>
              <a:t>	</a:t>
            </a:r>
            <a:r>
              <a:rPr lang="fr-FR" b="1" dirty="0" err="1" smtClean="0">
                <a:solidFill>
                  <a:srgbClr val="000000"/>
                </a:solidFill>
                <a:latin typeface="Courier New" pitchFamily="-106" charset="0"/>
                <a:ea typeface="ＭＳ Ｐゴシック" pitchFamily="-106" charset="-128"/>
                <a:cs typeface="Courier New" pitchFamily="-106" charset="0"/>
              </a:rPr>
              <a:t>console.log</a:t>
            </a:r>
            <a:r>
              <a:rPr lang="fr-FR" b="1" dirty="0" smtClean="0">
                <a:solidFill>
                  <a:srgbClr val="000000"/>
                </a:solidFill>
                <a:latin typeface="Courier New" pitchFamily="-106" charset="0"/>
                <a:ea typeface="ＭＳ Ｐゴシック" pitchFamily="-106" charset="-128"/>
                <a:cs typeface="Courier New" pitchFamily="-106" charset="0"/>
              </a:rPr>
              <a:t>(</a:t>
            </a:r>
            <a:r>
              <a:rPr lang="fr-FR" b="1" dirty="0" smtClean="0">
                <a:solidFill>
                  <a:srgbClr val="262626"/>
                </a:solidFill>
                <a:latin typeface="Courier New" pitchFamily="-106" charset="0"/>
                <a:ea typeface="ＭＳ Ｐゴシック" pitchFamily="-106" charset="-128"/>
                <a:cs typeface="Courier New" pitchFamily="-106" charset="0"/>
              </a:rPr>
              <a:t>x * x);</a:t>
            </a:r>
          </a:p>
          <a:p>
            <a:pPr marL="342900" indent="-342900" eaLnBrk="1" hangingPunct="1">
              <a:spcBef>
                <a:spcPts val="600"/>
              </a:spcBef>
            </a:pPr>
            <a:r>
              <a:rPr lang="fr-FR" b="1" dirty="0" smtClean="0">
                <a:solidFill>
                  <a:srgbClr val="262626"/>
                </a:solidFill>
                <a:latin typeface="Courier New" pitchFamily="-106" charset="0"/>
                <a:ea typeface="ＭＳ Ｐゴシック" pitchFamily="-106" charset="-128"/>
                <a:cs typeface="Courier New" pitchFamily="-106" charset="0"/>
              </a:rPr>
              <a:t>}</a:t>
            </a:r>
          </a:p>
          <a:p>
            <a:pPr marL="342900" lvl="0" indent="-342900" eaLnBrk="1" hangingPunct="1">
              <a:spcBef>
                <a:spcPts val="600"/>
              </a:spcBef>
            </a:pPr>
            <a:r>
              <a:rPr lang="fr-FR" b="1" dirty="0" err="1" smtClean="0">
                <a:solidFill>
                  <a:srgbClr val="262626"/>
                </a:solidFill>
                <a:latin typeface="Courier New" pitchFamily="-106" charset="0"/>
                <a:ea typeface="ＭＳ Ｐゴシック" pitchFamily="-106" charset="-128"/>
                <a:cs typeface="Courier New" pitchFamily="-106" charset="0"/>
              </a:rPr>
              <a:t>values.forEach</a:t>
            </a:r>
            <a:r>
              <a:rPr lang="fr-FR" b="1" dirty="0" smtClean="0">
                <a:solidFill>
                  <a:srgbClr val="262626"/>
                </a:solidFill>
                <a:latin typeface="Courier New" pitchFamily="-106" charset="0"/>
                <a:ea typeface="ＭＳ Ｐゴシック" pitchFamily="-106" charset="-128"/>
                <a:cs typeface="Courier New" pitchFamily="-106" charset="0"/>
              </a:rPr>
              <a:t>(</a:t>
            </a:r>
            <a:r>
              <a:rPr lang="fr-FR" b="1" dirty="0" err="1" smtClean="0">
                <a:solidFill>
                  <a:srgbClr val="262626"/>
                </a:solidFill>
                <a:latin typeface="Courier New" pitchFamily="-106" charset="0"/>
                <a:ea typeface="ＭＳ Ｐゴシック" pitchFamily="-106" charset="-128"/>
                <a:cs typeface="Courier New" pitchFamily="-106" charset="0"/>
              </a:rPr>
              <a:t>displaySquare</a:t>
            </a:r>
            <a:r>
              <a:rPr lang="fr-FR" b="1" dirty="0" smtClean="0">
                <a:solidFill>
                  <a:srgbClr val="262626"/>
                </a:solidFill>
                <a:latin typeface="Courier New" pitchFamily="-106" charset="0"/>
                <a:ea typeface="ＭＳ Ｐゴシック" pitchFamily="-106" charset="-128"/>
                <a:cs typeface="Courier New" pitchFamily="-106" charset="0"/>
              </a:rPr>
              <a:t>);</a:t>
            </a:r>
          </a:p>
        </p:txBody>
      </p:sp>
      <p:pic>
        <p:nvPicPr>
          <p:cNvPr id="5" name="Picture 4" descr="Screen Shot 2012-07-19 at 3.50.18 PM.png"/>
          <p:cNvPicPr>
            <a:picLocks noChangeAspect="1"/>
          </p:cNvPicPr>
          <p:nvPr/>
        </p:nvPicPr>
        <p:blipFill rotWithShape="1">
          <a:blip r:embed="rId3">
            <a:extLst>
              <a:ext uri="{28A0092B-C50C-407E-A947-70E740481C1C}">
                <a14:useLocalDpi xmlns:a14="http://schemas.microsoft.com/office/drawing/2010/main" val="0"/>
              </a:ext>
            </a:extLst>
          </a:blip>
          <a:srcRect t="6701"/>
          <a:stretch/>
        </p:blipFill>
        <p:spPr>
          <a:xfrm>
            <a:off x="5768280" y="3755956"/>
            <a:ext cx="3124200" cy="1481131"/>
          </a:xfrm>
          <a:prstGeom prst="rect">
            <a:avLst/>
          </a:prstGeom>
          <a:ln>
            <a:solidFill>
              <a:schemeClr val="tx1"/>
            </a:solidFill>
          </a:ln>
        </p:spPr>
      </p:pic>
      <p:pic>
        <p:nvPicPr>
          <p:cNvPr id="9"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2628746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Why to see </a:t>
            </a:r>
            <a:r>
              <a:rPr lang="en-US" dirty="0" err="1" smtClean="0"/>
              <a:t>CommonJS</a:t>
            </a:r>
            <a:r>
              <a:rPr lang="en-US" dirty="0" smtClean="0"/>
              <a:t>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err="1" smtClean="0"/>
              <a:t>CommonJS</a:t>
            </a:r>
            <a:r>
              <a:rPr lang="en-US" dirty="0" smtClean="0"/>
              <a:t> VS AMD ?</a:t>
            </a:r>
          </a:p>
          <a:p>
            <a:pPr lvl="1" eaLnBrk="1" hangingPunct="1">
              <a:lnSpc>
                <a:spcPct val="90000"/>
              </a:lnSpc>
            </a:pPr>
            <a:r>
              <a:rPr lang="en-US" dirty="0" smtClean="0"/>
              <a:t>AMD is a very good solution with browser-friendly features</a:t>
            </a:r>
          </a:p>
          <a:p>
            <a:pPr lvl="1" eaLnBrk="1" hangingPunct="1">
              <a:lnSpc>
                <a:spcPct val="90000"/>
              </a:lnSpc>
            </a:pPr>
            <a:endParaRPr lang="en-US" dirty="0"/>
          </a:p>
          <a:p>
            <a:pPr lvl="1" eaLnBrk="1" hangingPunct="1">
              <a:lnSpc>
                <a:spcPct val="90000"/>
              </a:lnSpc>
            </a:pPr>
            <a:r>
              <a:rPr lang="en-US" dirty="0" err="1" smtClean="0"/>
              <a:t>CommonJS</a:t>
            </a:r>
            <a:r>
              <a:rPr lang="en-US" dirty="0" smtClean="0"/>
              <a:t> is perfect in a server environment and used by </a:t>
            </a:r>
            <a:r>
              <a:rPr lang="en-US" dirty="0" err="1" smtClean="0"/>
              <a:t>NodeJS</a:t>
            </a:r>
            <a:r>
              <a:rPr lang="en-US" dirty="0" smtClean="0"/>
              <a:t> ad </a:t>
            </a:r>
            <a:r>
              <a:rPr lang="en-US" dirty="0" err="1" smtClean="0"/>
              <a:t>Wakanda</a:t>
            </a:r>
            <a:endParaRPr lang="en-US" dirty="0" smtClean="0"/>
          </a:p>
          <a:p>
            <a:pPr lvl="1" eaLnBrk="1" hangingPunct="1">
              <a:lnSpc>
                <a:spcPct val="90000"/>
              </a:lnSpc>
            </a:pPr>
            <a:endParaRPr lang="en-US" dirty="0"/>
          </a:p>
          <a:p>
            <a:pPr eaLnBrk="1" hangingPunct="1">
              <a:lnSpc>
                <a:spcPct val="90000"/>
              </a:lnSpc>
            </a:pPr>
            <a:r>
              <a:rPr lang="en-US" dirty="0" smtClean="0"/>
              <a:t>We need to see </a:t>
            </a:r>
            <a:r>
              <a:rPr lang="en-US" dirty="0" err="1" smtClean="0"/>
              <a:t>CommonJS</a:t>
            </a:r>
            <a:r>
              <a:rPr lang="en-US" dirty="0" smtClean="0"/>
              <a:t> to understand next chapters about Server-side JavaScript…</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3590420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477464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3.zip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Replace the </a:t>
            </a:r>
            <a:r>
              <a:rPr lang="en-US" i="1" dirty="0" err="1" smtClean="0"/>
              <a:t>Tamagocci.js</a:t>
            </a:r>
            <a:r>
              <a:rPr lang="en-US" i="1" dirty="0" smtClean="0"/>
              <a:t> </a:t>
            </a:r>
            <a:r>
              <a:rPr lang="en-US" dirty="0" smtClean="0"/>
              <a:t>by your own code</a:t>
            </a:r>
          </a:p>
          <a:p>
            <a:pPr eaLnBrk="1" hangingPunct="1">
              <a:lnSpc>
                <a:spcPct val="90000"/>
              </a:lnSpc>
            </a:pPr>
            <a:endParaRPr lang="en-US" i="1" dirty="0"/>
          </a:p>
          <a:p>
            <a:pPr eaLnBrk="1" hangingPunct="1">
              <a:lnSpc>
                <a:spcPct val="90000"/>
              </a:lnSpc>
            </a:pPr>
            <a:r>
              <a:rPr lang="en-US" dirty="0" smtClean="0"/>
              <a:t>Update it to make it pass the new tests</a:t>
            </a:r>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7115944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Exercise </a:t>
            </a:r>
            <a:r>
              <a:rPr lang="en-US" dirty="0" smtClean="0"/>
              <a:t>(optional</a:t>
            </a:r>
            <a:r>
              <a:rPr lang="en-US" dirty="0"/>
              <a:t>)</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Download </a:t>
            </a:r>
            <a:r>
              <a:rPr lang="en-US" dirty="0" err="1"/>
              <a:t>r</a:t>
            </a:r>
            <a:r>
              <a:rPr lang="en-US" dirty="0" err="1" smtClean="0"/>
              <a:t>equire.js</a:t>
            </a:r>
            <a:r>
              <a:rPr lang="en-US" dirty="0"/>
              <a:t> on </a:t>
            </a:r>
            <a:r>
              <a:rPr lang="en-US" dirty="0">
                <a:hlinkClick r:id="rId2"/>
              </a:rPr>
              <a:t>http://requirejs.org</a:t>
            </a:r>
            <a:r>
              <a:rPr lang="en-US" dirty="0" smtClean="0">
                <a:hlinkClick r:id="rId2"/>
              </a:rPr>
              <a:t>/</a:t>
            </a:r>
            <a:endParaRPr lang="en-US" dirty="0" smtClean="0"/>
          </a:p>
          <a:p>
            <a:pPr eaLnBrk="1" hangingPunct="1">
              <a:lnSpc>
                <a:spcPct val="90000"/>
              </a:lnSpc>
            </a:pPr>
            <a:endParaRPr lang="en-US" dirty="0"/>
          </a:p>
          <a:p>
            <a:pPr eaLnBrk="1" hangingPunct="1">
              <a:lnSpc>
                <a:spcPct val="90000"/>
              </a:lnSpc>
            </a:pPr>
            <a:r>
              <a:rPr lang="en-US" dirty="0" smtClean="0"/>
              <a:t>Refactor your </a:t>
            </a:r>
            <a:r>
              <a:rPr lang="en-US" dirty="0" err="1" smtClean="0"/>
              <a:t>Tamagocci.js</a:t>
            </a:r>
            <a:r>
              <a:rPr lang="en-US" dirty="0" smtClean="0"/>
              <a:t> to transform it into </a:t>
            </a:r>
            <a:r>
              <a:rPr lang="en-US" dirty="0" err="1" smtClean="0"/>
              <a:t>CommonJS</a:t>
            </a:r>
            <a:r>
              <a:rPr lang="en-US" dirty="0" smtClean="0"/>
              <a:t> module</a:t>
            </a:r>
          </a:p>
          <a:p>
            <a:pPr eaLnBrk="1" hangingPunct="1">
              <a:lnSpc>
                <a:spcPct val="90000"/>
              </a:lnSpc>
            </a:pPr>
            <a:endParaRPr lang="en-US" dirty="0"/>
          </a:p>
          <a:p>
            <a:pPr eaLnBrk="1" hangingPunct="1">
              <a:lnSpc>
                <a:spcPct val="90000"/>
              </a:lnSpc>
            </a:pPr>
            <a:r>
              <a:rPr lang="en-US" dirty="0" smtClean="0"/>
              <a:t>Use your new module thanks to </a:t>
            </a:r>
            <a:r>
              <a:rPr lang="en-US" dirty="0" err="1" smtClean="0"/>
              <a:t>Require.js</a:t>
            </a:r>
            <a:r>
              <a:rPr lang="en-US" dirty="0" smtClean="0"/>
              <a:t> !</a:t>
            </a:r>
            <a:endParaRPr lang="en-US" dirty="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6439463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JavaScript is a functional language!</a:t>
            </a:r>
          </a:p>
          <a:p>
            <a:endParaRPr lang="en-US" dirty="0" smtClean="0"/>
          </a:p>
          <a:p>
            <a:r>
              <a:rPr lang="en-US" dirty="0" smtClean="0"/>
              <a:t>First</a:t>
            </a:r>
            <a:r>
              <a:rPr lang="en-US" dirty="0"/>
              <a:t>-class </a:t>
            </a:r>
            <a:r>
              <a:rPr lang="en-US" dirty="0" smtClean="0"/>
              <a:t>functions:</a:t>
            </a:r>
          </a:p>
          <a:p>
            <a:pPr lvl="1"/>
            <a:r>
              <a:rPr lang="en-US" dirty="0"/>
              <a:t>Can be assigned to variables or stored in data </a:t>
            </a:r>
            <a:r>
              <a:rPr lang="en-US" dirty="0" smtClean="0"/>
              <a:t>structures</a:t>
            </a:r>
          </a:p>
          <a:p>
            <a:pPr lvl="1"/>
            <a:r>
              <a:rPr lang="en-US" dirty="0" smtClean="0"/>
              <a:t>Can be passed </a:t>
            </a:r>
            <a:r>
              <a:rPr lang="en-US" dirty="0"/>
              <a:t>as arguments to other </a:t>
            </a:r>
            <a:r>
              <a:rPr lang="en-US" dirty="0" smtClean="0"/>
              <a:t>functions</a:t>
            </a:r>
            <a:endParaRPr lang="en-US" dirty="0"/>
          </a:p>
          <a:p>
            <a:pPr lvl="1"/>
            <a:r>
              <a:rPr lang="en-US" dirty="0" smtClean="0"/>
              <a:t>Can be returned as </a:t>
            </a:r>
            <a:r>
              <a:rPr lang="en-US" dirty="0"/>
              <a:t>the values from other </a:t>
            </a:r>
            <a:r>
              <a:rPr lang="en-US" dirty="0" smtClean="0"/>
              <a:t>functions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8521812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 function</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latin typeface="Courier New" pitchFamily="1" charset="0"/>
                <a:ea typeface="ＭＳ Ｐゴシック" pitchFamily="1" charset="-128"/>
              </a:rPr>
              <a:t> sum = </a:t>
            </a:r>
            <a:r>
              <a:rPr lang="en-GB" b="1" dirty="0" err="1" smtClean="0">
                <a:latin typeface="Courier New" pitchFamily="1" charset="0"/>
                <a:ea typeface="ＭＳ Ｐゴシック" pitchFamily="1" charset="-128"/>
              </a:rPr>
              <a:t>values.reduce</a:t>
            </a:r>
            <a:r>
              <a:rPr lang="en-GB" b="1" dirty="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latin typeface="Courier New" pitchFamily="1" charset="0"/>
                <a:ea typeface="ＭＳ Ｐゴシック" pitchFamily="1" charset="-128"/>
              </a:rPr>
              <a:t>(total, current)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a:t>
            </a:r>
            <a:r>
              <a:rPr lang="en-GB" b="1" dirty="0" smtClean="0">
                <a:solidFill>
                  <a:srgbClr val="0070C0"/>
                </a:solidFill>
                <a:latin typeface="Courier New" pitchFamily="-106" charset="0"/>
                <a:ea typeface="ＭＳ Ｐゴシック" pitchFamily="-106" charset="-128"/>
                <a:cs typeface="Courier New" pitchFamily="-106" charset="0"/>
              </a:rPr>
              <a:t>return</a:t>
            </a:r>
            <a:r>
              <a:rPr lang="en-GB" b="1" dirty="0" smtClean="0">
                <a:latin typeface="Courier New" pitchFamily="1" charset="0"/>
                <a:ea typeface="ＭＳ Ｐゴシック" pitchFamily="1" charset="-128"/>
              </a:rPr>
              <a:t> </a:t>
            </a:r>
            <a:r>
              <a:rPr lang="en-GB" b="1" dirty="0">
                <a:latin typeface="Courier New" pitchFamily="1" charset="0"/>
                <a:ea typeface="ＭＳ Ｐゴシック" pitchFamily="1" charset="-128"/>
              </a:rPr>
              <a:t>total + current;</a:t>
            </a:r>
          </a:p>
          <a:p>
            <a:pPr eaLnBrk="1" hangingPunct="1">
              <a:buFont typeface="Wingdings" pitchFamily="1" charset="2"/>
              <a:buNone/>
            </a:pPr>
            <a:r>
              <a:rPr lang="en-GB" b="1" dirty="0" smtClean="0">
                <a:latin typeface="Courier New" pitchFamily="1" charset="0"/>
                <a:ea typeface="ＭＳ Ｐゴシック" pitchFamily="1" charset="-128"/>
              </a:rPr>
              <a:t>	}, </a:t>
            </a:r>
            <a:r>
              <a:rPr lang="en-GB" b="1" dirty="0" smtClean="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a:t>
            </a:r>
            <a:r>
              <a:rPr lang="en-GB" b="1" dirty="0" err="1" smtClean="0">
                <a:solidFill>
                  <a:schemeClr val="tx1"/>
                </a:solidFill>
                <a:latin typeface="Courier New" pitchFamily="1" charset="0"/>
                <a:ea typeface="ＭＳ Ｐゴシック" pitchFamily="1" charset="-128"/>
                <a:cs typeface="Courier New" pitchFamily="-106" charset="0"/>
              </a:rPr>
              <a:t>values.length</a:t>
            </a:r>
            <a:r>
              <a:rPr lang="en-GB"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a:t>
            </a:r>
            <a:r>
              <a:rPr lang="en-GB" b="1" dirty="0" smtClean="0">
                <a:solidFill>
                  <a:srgbClr val="FF6600"/>
                </a:solidFill>
                <a:latin typeface="Courier New" pitchFamily="1" charset="0"/>
                <a:ea typeface="ＭＳ Ｐゴシック" pitchFamily="1" charset="-128"/>
              </a:rPr>
              <a:t>12</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18</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14</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8</a:t>
            </a:r>
            <a:r>
              <a:rPr lang="en-GB" b="1" dirty="0" smtClean="0">
                <a:latin typeface="Courier New" pitchFamily="1" charset="0"/>
                <a:ea typeface="ＭＳ Ｐゴシック" pitchFamily="1" charset="-128"/>
              </a:rPr>
              <a:t>];</a:t>
            </a:r>
            <a:endParaRPr lang="en-GB" b="1" dirty="0">
              <a:latin typeface="Courier New" pitchFamily="1" charset="0"/>
              <a:ea typeface="ＭＳ Ｐゴシック" pitchFamily="1" charset="-128"/>
            </a:endParaRPr>
          </a:p>
          <a:p>
            <a:pPr eaLnBrk="1" hangingPunct="1">
              <a:buFont typeface="Wingdings" pitchFamily="1" charset="2"/>
              <a:buNone/>
            </a:pPr>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13</a:t>
            </a:r>
          </a:p>
        </p:txBody>
      </p:sp>
    </p:spTree>
    <p:extLst>
      <p:ext uri="{BB962C8B-B14F-4D97-AF65-F5344CB8AC3E}">
        <p14:creationId xmlns:p14="http://schemas.microsoft.com/office/powerpoint/2010/main" val="7305438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Fn</a:t>
            </a:r>
            <a:r>
              <a:rPr lang="en-US" dirty="0" smtClean="0"/>
              <a:t> expression VS </a:t>
            </a:r>
            <a:r>
              <a:rPr lang="en-US" dirty="0" err="1" smtClean="0"/>
              <a:t>Fn</a:t>
            </a:r>
            <a:r>
              <a:rPr lang="en-US" dirty="0" smtClean="0"/>
              <a:t> declaration</a:t>
            </a:r>
            <a:endParaRPr lang="en-US" dirty="0"/>
          </a:p>
        </p:txBody>
      </p:sp>
      <p:sp>
        <p:nvSpPr>
          <p:cNvPr id="3" name="Espace réservé du contenu 2"/>
          <p:cNvSpPr>
            <a:spLocks noGrp="1"/>
          </p:cNvSpPr>
          <p:nvPr>
            <p:ph idx="1"/>
          </p:nvPr>
        </p:nvSpPr>
        <p:spPr/>
        <p:txBody>
          <a:bodyPr/>
          <a:lstStyle/>
          <a:p>
            <a:endParaRPr lang="en-US" dirty="0" smtClean="0"/>
          </a:p>
          <a:p>
            <a:r>
              <a:rPr lang="en-US" dirty="0" smtClean="0"/>
              <a:t>Function declarations are evaluated before any instructions in the same context</a:t>
            </a:r>
          </a:p>
          <a:p>
            <a:endParaRPr lang="en-US" dirty="0"/>
          </a:p>
          <a:p>
            <a:r>
              <a:rPr lang="en-US" dirty="0" smtClean="0"/>
              <a:t>Function expressions are evaluated after all the instructions preceding it</a:t>
            </a:r>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pic>
        <p:nvPicPr>
          <p:cNvPr id="6"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6742554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984784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oriented </a:t>
            </a:r>
            <a:br>
              <a:rPr lang="en-US" dirty="0" smtClean="0"/>
            </a:br>
            <a:r>
              <a:rPr lang="en-US" dirty="0" smtClean="0"/>
              <a:t>programming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stretch>
            <a:fillRect/>
          </a:stretch>
        </p:blipFill>
        <p:spPr>
          <a:xfrm>
            <a:off x="4012700" y="2110670"/>
            <a:ext cx="5023796" cy="1466910"/>
          </a:xfrm>
          <a:prstGeom prst="rect">
            <a:avLst/>
          </a:prstGeom>
        </p:spPr>
      </p:pic>
    </p:spTree>
    <p:extLst>
      <p:ext uri="{BB962C8B-B14F-4D97-AF65-F5344CB8AC3E}">
        <p14:creationId xmlns:p14="http://schemas.microsoft.com/office/powerpoint/2010/main" val="33458922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endParaRPr lang="fr-FR" dirty="0" smtClean="0"/>
          </a:p>
          <a:p>
            <a:pPr eaLnBrk="1" hangingPunct="1">
              <a:lnSpc>
                <a:spcPct val="90000"/>
              </a:lnSpc>
            </a:pPr>
            <a:r>
              <a:rPr lang="fr-FR" dirty="0" smtClean="0"/>
              <a:t>JavaScript </a:t>
            </a:r>
            <a:r>
              <a:rPr lang="fr-FR" dirty="0" err="1" smtClean="0"/>
              <a:t>is</a:t>
            </a:r>
            <a:r>
              <a:rPr lang="fr-FR" dirty="0" smtClean="0"/>
              <a:t> an Object </a:t>
            </a:r>
            <a:r>
              <a:rPr lang="fr-FR" dirty="0" err="1" smtClean="0"/>
              <a:t>Oriented</a:t>
            </a:r>
            <a:r>
              <a:rPr lang="fr-FR" dirty="0" smtClean="0"/>
              <a:t> </a:t>
            </a:r>
            <a:r>
              <a:rPr lang="fr-FR" dirty="0" err="1" smtClean="0"/>
              <a:t>Programming</a:t>
            </a:r>
            <a:r>
              <a:rPr lang="fr-FR" dirty="0" smtClean="0"/>
              <a:t> </a:t>
            </a:r>
            <a:r>
              <a:rPr lang="fr-FR" dirty="0" err="1" smtClean="0"/>
              <a:t>language</a:t>
            </a:r>
            <a:r>
              <a:rPr lang="fr-FR" dirty="0" smtClean="0"/>
              <a:t> </a:t>
            </a:r>
            <a:r>
              <a:rPr lang="fr-FR" dirty="0" err="1" smtClean="0"/>
              <a:t>that</a:t>
            </a:r>
            <a:r>
              <a:rPr lang="fr-FR" dirty="0" smtClean="0"/>
              <a:t> uses Prototypes</a:t>
            </a:r>
          </a:p>
          <a:p>
            <a:pPr eaLnBrk="1" hangingPunct="1">
              <a:lnSpc>
                <a:spcPct val="90000"/>
              </a:lnSpc>
            </a:pPr>
            <a:endParaRPr lang="fr-FR" dirty="0"/>
          </a:p>
          <a:p>
            <a:pPr lvl="1" eaLnBrk="1" hangingPunct="1">
              <a:lnSpc>
                <a:spcPct val="90000"/>
              </a:lnSpc>
            </a:pPr>
            <a:r>
              <a:rPr lang="fr-FR" dirty="0" smtClean="0"/>
              <a:t>OOP style </a:t>
            </a:r>
            <a:r>
              <a:rPr lang="fr-FR" dirty="0" err="1" smtClean="0"/>
              <a:t>with</a:t>
            </a:r>
            <a:r>
              <a:rPr lang="fr-FR" dirty="0" smtClean="0"/>
              <a:t> prototype </a:t>
            </a:r>
            <a:r>
              <a:rPr lang="fr-FR" dirty="0" err="1" smtClean="0"/>
              <a:t>instead</a:t>
            </a:r>
            <a:r>
              <a:rPr lang="fr-FR" dirty="0" smtClean="0"/>
              <a:t> of classes</a:t>
            </a:r>
          </a:p>
        </p:txBody>
      </p:sp>
      <p:sp>
        <p:nvSpPr>
          <p:cNvPr id="4" name="Espace réservé du contenu 3"/>
          <p:cNvSpPr>
            <a:spLocks noGrp="1"/>
          </p:cNvSpPr>
          <p:nvPr>
            <p:ph sz="quarter" idx="13"/>
          </p:nvPr>
        </p:nvSpPr>
        <p:spPr/>
        <p:txBody>
          <a:bodyPr/>
          <a:lstStyle/>
          <a:p>
            <a:r>
              <a:rPr lang="en-US" dirty="0"/>
              <a:t>Object oriented </a:t>
            </a:r>
            <a:r>
              <a:rPr lang="en-US" dirty="0" smtClean="0"/>
              <a:t>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1586438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Do </a:t>
            </a:r>
            <a:r>
              <a:rPr lang="fr-FR" dirty="0" err="1" smtClean="0"/>
              <a:t>you</a:t>
            </a:r>
            <a:r>
              <a:rPr lang="fr-FR" dirty="0" smtClean="0"/>
              <a:t> </a:t>
            </a:r>
            <a:r>
              <a:rPr lang="fr-FR" dirty="0" err="1" smtClean="0"/>
              <a:t>remember</a:t>
            </a:r>
            <a:r>
              <a:rPr lang="fr-FR" dirty="0" smtClean="0"/>
              <a:t> the </a:t>
            </a:r>
            <a:r>
              <a:rPr lang="fr-FR" dirty="0" err="1" smtClean="0"/>
              <a:t>analogy</a:t>
            </a:r>
            <a:r>
              <a:rPr lang="fr-FR" dirty="0" smtClean="0"/>
              <a:t> </a:t>
            </a:r>
            <a:r>
              <a:rPr lang="fr-FR" dirty="0" err="1" smtClean="0"/>
              <a:t>between</a:t>
            </a:r>
            <a:r>
              <a:rPr lang="fr-FR" dirty="0" smtClean="0"/>
              <a:t> a class and a plan?</a:t>
            </a:r>
          </a:p>
          <a:p>
            <a:pPr lvl="1" eaLnBrk="1" hangingPunct="1">
              <a:lnSpc>
                <a:spcPct val="90000"/>
              </a:lnSpc>
            </a:pPr>
            <a:r>
              <a:rPr lang="fr-FR" dirty="0" smtClean="0"/>
              <a:t>A class </a:t>
            </a:r>
            <a:r>
              <a:rPr lang="fr-FR" dirty="0" err="1" smtClean="0"/>
              <a:t>is</a:t>
            </a:r>
            <a:r>
              <a:rPr lang="fr-FR" dirty="0" smtClean="0"/>
              <a:t> an </a:t>
            </a:r>
            <a:r>
              <a:rPr lang="fr-FR" dirty="0" err="1" smtClean="0"/>
              <a:t>object</a:t>
            </a:r>
            <a:r>
              <a:rPr lang="fr-FR" dirty="0" smtClean="0"/>
              <a:t> type plan</a:t>
            </a:r>
          </a:p>
          <a:p>
            <a:pPr lvl="1" eaLnBrk="1" hangingPunct="1">
              <a:lnSpc>
                <a:spcPct val="90000"/>
              </a:lnSpc>
            </a:pPr>
            <a:r>
              <a:rPr lang="fr-FR" dirty="0" err="1" smtClean="0"/>
              <a:t>We</a:t>
            </a:r>
            <a:r>
              <a:rPr lang="fr-FR" dirty="0" smtClean="0"/>
              <a:t> use </a:t>
            </a:r>
            <a:r>
              <a:rPr lang="fr-FR" dirty="0" err="1" smtClean="0"/>
              <a:t>that</a:t>
            </a:r>
            <a:r>
              <a:rPr lang="fr-FR" dirty="0" smtClean="0"/>
              <a:t> plan to </a:t>
            </a:r>
            <a:r>
              <a:rPr lang="fr-FR" dirty="0" err="1" smtClean="0"/>
              <a:t>create</a:t>
            </a:r>
            <a:r>
              <a:rPr lang="fr-FR" dirty="0" smtClean="0"/>
              <a:t> new instances</a:t>
            </a:r>
          </a:p>
          <a:p>
            <a:pPr eaLnBrk="1" hangingPunct="1">
              <a:lnSpc>
                <a:spcPct val="90000"/>
              </a:lnSpc>
            </a:pPr>
            <a:endParaRPr lang="fr-FR" dirty="0" smtClean="0"/>
          </a:p>
          <a:p>
            <a:pPr eaLnBrk="1" hangingPunct="1">
              <a:lnSpc>
                <a:spcPct val="90000"/>
              </a:lnSpc>
            </a:pPr>
            <a:r>
              <a:rPr lang="fr-FR" dirty="0" smtClean="0"/>
              <a:t>In prototype-</a:t>
            </a:r>
            <a:r>
              <a:rPr lang="fr-FR" dirty="0" err="1" smtClean="0"/>
              <a:t>based</a:t>
            </a:r>
            <a:r>
              <a:rPr lang="fr-FR" dirty="0" smtClean="0"/>
              <a:t> OOP, </a:t>
            </a:r>
            <a:r>
              <a:rPr lang="fr-FR" dirty="0" err="1" smtClean="0"/>
              <a:t>we</a:t>
            </a:r>
            <a:r>
              <a:rPr lang="fr-FR" dirty="0" smtClean="0"/>
              <a:t> </a:t>
            </a:r>
            <a:r>
              <a:rPr lang="fr-FR" dirty="0" err="1" smtClean="0"/>
              <a:t>don’t</a:t>
            </a:r>
            <a:r>
              <a:rPr lang="fr-FR" dirty="0" smtClean="0"/>
              <a:t> use plan…</a:t>
            </a:r>
          </a:p>
          <a:p>
            <a:pPr lvl="1" eaLnBrk="1" hangingPunct="1">
              <a:lnSpc>
                <a:spcPct val="90000"/>
              </a:lnSpc>
            </a:pPr>
            <a:r>
              <a:rPr lang="fr-FR" dirty="0" err="1" smtClean="0"/>
              <a:t>We</a:t>
            </a:r>
            <a:r>
              <a:rPr lang="fr-FR" dirty="0" smtClean="0"/>
              <a:t> </a:t>
            </a:r>
            <a:r>
              <a:rPr lang="fr-FR" dirty="0" err="1" smtClean="0"/>
              <a:t>create</a:t>
            </a:r>
            <a:r>
              <a:rPr lang="fr-FR" dirty="0" smtClean="0"/>
              <a:t> </a:t>
            </a:r>
            <a:r>
              <a:rPr lang="fr-FR" dirty="0" err="1" smtClean="0"/>
              <a:t>objects</a:t>
            </a:r>
            <a:r>
              <a:rPr lang="fr-FR" dirty="0" smtClean="0"/>
              <a:t> </a:t>
            </a:r>
            <a:r>
              <a:rPr lang="fr-FR" dirty="0" err="1" smtClean="0"/>
              <a:t>from</a:t>
            </a:r>
            <a:r>
              <a:rPr lang="fr-FR" dirty="0" smtClean="0"/>
              <a:t> scratch…</a:t>
            </a:r>
          </a:p>
          <a:p>
            <a:pPr lvl="1" eaLnBrk="1" hangingPunct="1">
              <a:lnSpc>
                <a:spcPct val="90000"/>
              </a:lnSpc>
            </a:pPr>
            <a:r>
              <a:rPr lang="fr-FR" dirty="0" smtClean="0"/>
              <a:t>… or </a:t>
            </a:r>
            <a:r>
              <a:rPr lang="fr-FR" dirty="0" err="1" smtClean="0"/>
              <a:t>based</a:t>
            </a:r>
            <a:r>
              <a:rPr lang="fr-FR" dirty="0" smtClean="0"/>
              <a:t> on </a:t>
            </a:r>
            <a:r>
              <a:rPr lang="fr-FR" dirty="0" err="1" smtClean="0"/>
              <a:t>other</a:t>
            </a:r>
            <a:r>
              <a:rPr lang="fr-FR" dirty="0" smtClean="0"/>
              <a:t> </a:t>
            </a:r>
            <a:r>
              <a:rPr lang="fr-FR" dirty="0" err="1" smtClean="0"/>
              <a:t>objects</a:t>
            </a:r>
            <a:r>
              <a:rPr lang="fr-FR" dirty="0" smtClean="0"/>
              <a:t> (prototype)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9032013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endParaRPr lang="en-US" dirty="0" smtClean="0"/>
          </a:p>
          <a:p>
            <a:pPr lvl="1"/>
            <a:r>
              <a:rPr lang="en-US" dirty="0" smtClean="0"/>
              <a:t>Explain prototype-based OOP</a:t>
            </a:r>
          </a:p>
          <a:p>
            <a:pPr lvl="1"/>
            <a:r>
              <a:rPr lang="en-US" dirty="0" smtClean="0"/>
              <a:t>Develop with JavaScript OOP</a:t>
            </a:r>
          </a:p>
          <a:p>
            <a:pPr lvl="1"/>
            <a:r>
              <a:rPr lang="en-US" dirty="0" smtClean="0"/>
              <a:t>Manipulate Property Descriptors</a:t>
            </a:r>
          </a:p>
          <a:p>
            <a:pPr lvl="1"/>
            <a:r>
              <a:rPr lang="en-US" dirty="0" smtClean="0"/>
              <a:t>Explain what is "strict mode" and use it</a:t>
            </a:r>
          </a:p>
          <a:p>
            <a:pPr lvl="1"/>
            <a:r>
              <a:rPr lang="en-US" dirty="0" smtClean="0"/>
              <a:t>Use the most famous JS pattern</a:t>
            </a:r>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JavaScript</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err="1" smtClean="0"/>
              <a:t>Objects</a:t>
            </a:r>
            <a:r>
              <a:rPr lang="fr-FR" dirty="0" smtClean="0"/>
              <a:t> in JavaScript are mutable </a:t>
            </a:r>
            <a:r>
              <a:rPr lang="fr-FR" dirty="0" err="1" smtClean="0"/>
              <a:t>keyed</a:t>
            </a:r>
            <a:r>
              <a:rPr lang="fr-FR" dirty="0" smtClean="0"/>
              <a:t> collections</a:t>
            </a:r>
          </a:p>
          <a:p>
            <a:pPr eaLnBrk="1" hangingPunct="1">
              <a:lnSpc>
                <a:spcPct val="90000"/>
              </a:lnSpc>
            </a:pPr>
            <a:endParaRPr lang="fr-FR" dirty="0"/>
          </a:p>
          <a:p>
            <a:pPr eaLnBrk="1" hangingPunct="1">
              <a:lnSpc>
                <a:spcPct val="90000"/>
              </a:lnSpc>
            </a:pPr>
            <a:r>
              <a:rPr lang="fr-FR" i="1" dirty="0" err="1" smtClean="0"/>
              <a:t>Numbers</a:t>
            </a:r>
            <a:r>
              <a:rPr lang="fr-FR" dirty="0" smtClean="0"/>
              <a:t>, </a:t>
            </a:r>
            <a:r>
              <a:rPr lang="fr-FR" i="1" dirty="0" smtClean="0"/>
              <a:t>strings</a:t>
            </a:r>
            <a:r>
              <a:rPr lang="fr-FR" dirty="0" smtClean="0"/>
              <a:t>, </a:t>
            </a:r>
            <a:r>
              <a:rPr lang="fr-FR" i="1" dirty="0" err="1" smtClean="0"/>
              <a:t>booleans</a:t>
            </a:r>
            <a:r>
              <a:rPr lang="fr-FR" dirty="0" smtClean="0"/>
              <a:t>, </a:t>
            </a:r>
            <a:r>
              <a:rPr lang="fr-FR" i="1" dirty="0" err="1" smtClean="0"/>
              <a:t>null</a:t>
            </a:r>
            <a:r>
              <a:rPr lang="fr-FR" dirty="0" smtClean="0"/>
              <a:t> and </a:t>
            </a:r>
            <a:r>
              <a:rPr lang="fr-FR" i="1" dirty="0" err="1" smtClean="0"/>
              <a:t>undefined</a:t>
            </a:r>
            <a:r>
              <a:rPr lang="fr-FR" dirty="0" smtClean="0"/>
              <a:t> are simple types</a:t>
            </a:r>
          </a:p>
          <a:p>
            <a:pPr eaLnBrk="1" hangingPunct="1">
              <a:lnSpc>
                <a:spcPct val="90000"/>
              </a:lnSpc>
            </a:pPr>
            <a:endParaRPr lang="fr-FR" dirty="0"/>
          </a:p>
          <a:p>
            <a:pPr eaLnBrk="1" hangingPunct="1">
              <a:lnSpc>
                <a:spcPct val="90000"/>
              </a:lnSpc>
            </a:pPr>
            <a:r>
              <a:rPr lang="fr-FR" i="1" dirty="0" err="1" smtClean="0"/>
              <a:t>Arrays</a:t>
            </a:r>
            <a:r>
              <a:rPr lang="fr-FR" dirty="0" smtClean="0"/>
              <a:t>,</a:t>
            </a:r>
            <a:r>
              <a:rPr lang="fr-FR" i="1" dirty="0" smtClean="0"/>
              <a:t> </a:t>
            </a:r>
            <a:r>
              <a:rPr lang="fr-FR" i="1" dirty="0" err="1" smtClean="0"/>
              <a:t>RegEx</a:t>
            </a:r>
            <a:r>
              <a:rPr lang="fr-FR" dirty="0" smtClean="0"/>
              <a:t> and </a:t>
            </a:r>
            <a:r>
              <a:rPr lang="fr-FR" dirty="0" err="1" smtClean="0"/>
              <a:t>even</a:t>
            </a:r>
            <a:r>
              <a:rPr lang="fr-FR" dirty="0" smtClean="0"/>
              <a:t> </a:t>
            </a:r>
            <a:r>
              <a:rPr lang="fr-FR" i="1" dirty="0" err="1" smtClean="0"/>
              <a:t>Functions</a:t>
            </a:r>
            <a:r>
              <a:rPr lang="fr-FR" dirty="0"/>
              <a:t> </a:t>
            </a:r>
            <a:r>
              <a:rPr lang="fr-FR" dirty="0" smtClean="0"/>
              <a:t>are </a:t>
            </a:r>
            <a:r>
              <a:rPr lang="fr-FR" dirty="0" err="1" smtClean="0"/>
              <a:t>objects</a:t>
            </a: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191255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In JavaScript, an </a:t>
            </a:r>
            <a:r>
              <a:rPr lang="fr-FR" dirty="0" err="1" smtClean="0"/>
              <a:t>object</a:t>
            </a:r>
            <a:r>
              <a:rPr lang="fr-FR" dirty="0" smtClean="0"/>
              <a:t> </a:t>
            </a:r>
            <a:r>
              <a:rPr lang="fr-FR" dirty="0" err="1" smtClean="0"/>
              <a:t>is</a:t>
            </a:r>
            <a:r>
              <a:rPr lang="fr-FR" dirty="0" smtClean="0"/>
              <a:t> a set of </a:t>
            </a:r>
            <a:r>
              <a:rPr lang="fr-FR" dirty="0" err="1" smtClean="0"/>
              <a:t>properties</a:t>
            </a:r>
            <a:endParaRPr lang="fr-FR" dirty="0" smtClean="0"/>
          </a:p>
          <a:p>
            <a:pPr lvl="1" eaLnBrk="1" hangingPunct="1">
              <a:lnSpc>
                <a:spcPct val="90000"/>
              </a:lnSpc>
            </a:pPr>
            <a:r>
              <a:rPr lang="fr-FR" dirty="0" smtClean="0"/>
              <a:t>Can </a:t>
            </a:r>
            <a:r>
              <a:rPr lang="fr-FR" dirty="0" err="1" smtClean="0"/>
              <a:t>be</a:t>
            </a:r>
            <a:r>
              <a:rPr lang="fr-FR" dirty="0" smtClean="0"/>
              <a:t> </a:t>
            </a:r>
            <a:r>
              <a:rPr lang="fr-FR" dirty="0" err="1" smtClean="0"/>
              <a:t>methods</a:t>
            </a:r>
            <a:r>
              <a:rPr lang="fr-FR" dirty="0"/>
              <a:t> </a:t>
            </a:r>
            <a:r>
              <a:rPr lang="fr-FR" dirty="0" smtClean="0"/>
              <a:t>or instance variables</a:t>
            </a:r>
            <a:endParaRPr lang="fr-FR" dirty="0"/>
          </a:p>
          <a:p>
            <a:pPr marL="457200" lvl="1" indent="0" eaLnBrk="1" hangingPunct="1">
              <a:lnSpc>
                <a:spcPct val="90000"/>
              </a:lnSpc>
              <a:buNone/>
            </a:pPr>
            <a:endParaRPr lang="fr-FR" dirty="0" smtClean="0"/>
          </a:p>
          <a:p>
            <a:pPr eaLnBrk="1" hangingPunct="1">
              <a:lnSpc>
                <a:spcPct val="90000"/>
              </a:lnSpc>
            </a:pPr>
            <a:r>
              <a:rPr lang="fr-FR" dirty="0" smtClean="0"/>
              <a:t>A </a:t>
            </a:r>
            <a:r>
              <a:rPr lang="fr-FR" dirty="0" err="1" smtClean="0"/>
              <a:t>property</a:t>
            </a:r>
            <a:r>
              <a:rPr lang="fr-FR" dirty="0" smtClean="0"/>
              <a:t> has a </a:t>
            </a:r>
            <a:r>
              <a:rPr lang="fr-FR" dirty="0" err="1" smtClean="0"/>
              <a:t>name</a:t>
            </a:r>
            <a:r>
              <a:rPr lang="fr-FR" dirty="0" smtClean="0"/>
              <a:t> and a value</a:t>
            </a:r>
            <a:endParaRPr lang="fr-FR" dirty="0"/>
          </a:p>
          <a:p>
            <a:pPr eaLnBrk="1" hangingPunct="1">
              <a:lnSpc>
                <a:spcPct val="90000"/>
              </a:lnSpc>
            </a:pP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5868144" y="3361556"/>
            <a:ext cx="3175000" cy="1873250"/>
          </a:xfrm>
          <a:prstGeom prst="rect">
            <a:avLst/>
          </a:prstGeom>
          <a:ln>
            <a:solidFill>
              <a:schemeClr val="tx1"/>
            </a:solidFill>
          </a:ln>
        </p:spPr>
      </p:pic>
    </p:spTree>
    <p:extLst>
      <p:ext uri="{BB962C8B-B14F-4D97-AF65-F5344CB8AC3E}">
        <p14:creationId xmlns:p14="http://schemas.microsoft.com/office/powerpoint/2010/main" val="4574304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a:t>A </a:t>
            </a:r>
            <a:r>
              <a:rPr lang="fr-FR" dirty="0" err="1"/>
              <a:t>property</a:t>
            </a:r>
            <a:r>
              <a:rPr lang="fr-FR" dirty="0"/>
              <a:t> </a:t>
            </a:r>
            <a:r>
              <a:rPr lang="fr-FR" dirty="0" err="1"/>
              <a:t>name</a:t>
            </a:r>
            <a:r>
              <a:rPr lang="fr-FR" dirty="0"/>
              <a:t> </a:t>
            </a:r>
            <a:r>
              <a:rPr lang="fr-FR" dirty="0" err="1"/>
              <a:t>can</a:t>
            </a:r>
            <a:r>
              <a:rPr lang="fr-FR" dirty="0"/>
              <a:t> </a:t>
            </a:r>
            <a:r>
              <a:rPr lang="fr-FR" dirty="0" err="1"/>
              <a:t>be</a:t>
            </a:r>
            <a:r>
              <a:rPr lang="fr-FR" dirty="0"/>
              <a:t> </a:t>
            </a:r>
            <a:r>
              <a:rPr lang="fr-FR" dirty="0" err="1"/>
              <a:t>any</a:t>
            </a:r>
            <a:r>
              <a:rPr lang="fr-FR" dirty="0"/>
              <a:t> </a:t>
            </a:r>
            <a:r>
              <a:rPr lang="fr-FR" dirty="0" smtClean="0"/>
              <a:t>string</a:t>
            </a:r>
          </a:p>
          <a:p>
            <a:pPr eaLnBrk="1" hangingPunct="1">
              <a:lnSpc>
                <a:spcPct val="90000"/>
              </a:lnSpc>
            </a:pPr>
            <a:endParaRPr lang="fr-FR" dirty="0"/>
          </a:p>
          <a:p>
            <a:pPr eaLnBrk="1" hangingPunct="1">
              <a:lnSpc>
                <a:spcPct val="90000"/>
              </a:lnSpc>
            </a:pPr>
            <a:r>
              <a:rPr lang="fr-FR" dirty="0"/>
              <a:t>A </a:t>
            </a:r>
            <a:r>
              <a:rPr lang="fr-FR" dirty="0" err="1"/>
              <a:t>property</a:t>
            </a:r>
            <a:r>
              <a:rPr lang="fr-FR" dirty="0"/>
              <a:t> value </a:t>
            </a:r>
            <a:r>
              <a:rPr lang="fr-FR" dirty="0" err="1"/>
              <a:t>can</a:t>
            </a:r>
            <a:r>
              <a:rPr lang="fr-FR" dirty="0"/>
              <a:t> </a:t>
            </a:r>
            <a:r>
              <a:rPr lang="fr-FR" dirty="0" err="1"/>
              <a:t>be</a:t>
            </a:r>
            <a:r>
              <a:rPr lang="fr-FR" dirty="0"/>
              <a:t> </a:t>
            </a:r>
            <a:r>
              <a:rPr lang="fr-FR" dirty="0" err="1"/>
              <a:t>any</a:t>
            </a:r>
            <a:r>
              <a:rPr lang="fr-FR" dirty="0"/>
              <a:t> JavaScript value</a:t>
            </a:r>
          </a:p>
          <a:p>
            <a:pPr lvl="1" eaLnBrk="1" hangingPunct="1">
              <a:lnSpc>
                <a:spcPct val="90000"/>
              </a:lnSpc>
            </a:pPr>
            <a:r>
              <a:rPr lang="fr-FR" dirty="0"/>
              <a:t>Strings, </a:t>
            </a:r>
            <a:r>
              <a:rPr lang="fr-FR" dirty="0" err="1"/>
              <a:t>Numbers</a:t>
            </a:r>
            <a:r>
              <a:rPr lang="fr-FR" dirty="0"/>
              <a:t>, </a:t>
            </a:r>
            <a:r>
              <a:rPr lang="fr-FR" dirty="0" err="1"/>
              <a:t>Functions</a:t>
            </a:r>
            <a:r>
              <a:rPr lang="fr-FR" dirty="0"/>
              <a:t>, …</a:t>
            </a:r>
          </a:p>
          <a:p>
            <a:pPr lvl="1" eaLnBrk="1" hangingPunct="1">
              <a:lnSpc>
                <a:spcPct val="90000"/>
              </a:lnSpc>
            </a:pPr>
            <a:r>
              <a:rPr lang="fr-FR" i="1" dirty="0" err="1"/>
              <a:t>undefined</a:t>
            </a:r>
            <a:r>
              <a:rPr lang="fr-FR" i="1" dirty="0"/>
              <a:t> </a:t>
            </a:r>
            <a:r>
              <a:rPr lang="fr-FR" dirty="0"/>
              <a:t>by default</a:t>
            </a:r>
          </a:p>
          <a:p>
            <a:pPr eaLnBrk="1" hangingPunct="1">
              <a:lnSpc>
                <a:spcPct val="90000"/>
              </a:lnSpc>
            </a:pPr>
            <a:endParaRPr lang="en-US" dirty="0" smtClean="0"/>
          </a:p>
          <a:p>
            <a:pPr eaLnBrk="1" hangingPunct="1">
              <a:lnSpc>
                <a:spcPct val="90000"/>
              </a:lnSpc>
            </a:pPr>
            <a:r>
              <a:rPr lang="en-US" dirty="0" smtClean="0"/>
              <a:t>JavaScript </a:t>
            </a:r>
            <a:r>
              <a:rPr lang="en-US" dirty="0"/>
              <a:t>provide several ways to declare objects…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335143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Convenient notation for creating new objects</a:t>
            </a:r>
          </a:p>
          <a:p>
            <a:pPr eaLnBrk="1" hangingPunct="1">
              <a:lnSpc>
                <a:spcPct val="90000"/>
              </a:lnSpc>
            </a:pPr>
            <a:endParaRPr lang="en-US" dirty="0"/>
          </a:p>
          <a:p>
            <a:pPr eaLnBrk="1" hangingPunct="1">
              <a:lnSpc>
                <a:spcPct val="90000"/>
              </a:lnSpc>
            </a:pPr>
            <a:r>
              <a:rPr lang="en-US" dirty="0" smtClean="0"/>
              <a:t>A pair of curly braces surrounding zero or more name/value pairs: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17540"/>
            <a:ext cx="8785225" cy="201622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barney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firstName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Barney</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lastName</a:t>
            </a:r>
            <a:r>
              <a:rPr lang="fr-CH" b="1" dirty="0" smtClean="0">
                <a:solidFill>
                  <a:srgbClr val="7F7F7F"/>
                </a:solidFill>
                <a:latin typeface="Courier New" pitchFamily="1" charset="0"/>
                <a:ea typeface="ＭＳ Ｐゴシック" pitchFamily="1" charset="-128"/>
              </a:rPr>
              <a:t>"</a:t>
            </a:r>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Stinson</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saySmthg</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a:solidFill>
                  <a:srgbClr val="0070C0"/>
                </a:solidFill>
                <a:latin typeface="Courier New" pitchFamily="-106" charset="0"/>
                <a:ea typeface="ＭＳ Ｐゴシック" pitchFamily="-106" charset="-128"/>
                <a:cs typeface="Courier New" pitchFamily="-106" charset="0"/>
              </a:rPr>
              <a:t>function</a:t>
            </a:r>
            <a:r>
              <a:rPr lang="fr-CH" b="1" dirty="0" smtClean="0">
                <a:latin typeface="Courier New" pitchFamily="1" charset="0"/>
                <a:ea typeface="ＭＳ Ｐゴシック" pitchFamily="1" charset="-128"/>
              </a:rPr>
              <a:t>() {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	console.log(</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It’s gonna be...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a:t>
            </a: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8140791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Quotes around property names are optional if the name is a legal JavaScript identifier</a:t>
            </a:r>
          </a:p>
          <a:p>
            <a:pPr eaLnBrk="1" hangingPunct="1">
              <a:lnSpc>
                <a:spcPct val="90000"/>
              </a:lnSpc>
            </a:pPr>
            <a:endParaRPr lang="en-US" dirty="0" smtClean="0"/>
          </a:p>
          <a:p>
            <a:pPr eaLnBrk="1" hangingPunct="1">
              <a:lnSpc>
                <a:spcPct val="90000"/>
              </a:lnSpc>
            </a:pPr>
            <a:r>
              <a:rPr lang="en-US" dirty="0" smtClean="0"/>
              <a:t>Property values can be other object literals</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4006349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trip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rPr>
              <a:t>departure</a:t>
            </a: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smtClean="0">
                <a:solidFill>
                  <a:srgbClr val="000000"/>
                </a:solidFill>
                <a:latin typeface="Courier New" pitchFamily="1" charset="0"/>
                <a:ea typeface="ＭＳ Ｐゴシック" pitchFamily="1" charset="-128"/>
              </a:rPr>
              <a:t>		city: </a:t>
            </a:r>
            <a:r>
              <a:rPr lang="fr-CH" b="1" dirty="0" smtClean="0">
                <a:solidFill>
                  <a:schemeClr val="bg1">
                    <a:lumMod val="50000"/>
                  </a:schemeClr>
                </a:solidFill>
                <a:latin typeface="Courier New" pitchFamily="1" charset="0"/>
                <a:ea typeface="ＭＳ Ｐゴシック" pitchFamily="1" charset="-128"/>
              </a:rPr>
              <a:t>"</a:t>
            </a:r>
            <a:r>
              <a:rPr lang="fr-CH" b="1" dirty="0">
                <a:solidFill>
                  <a:srgbClr val="00B050"/>
                </a:solidFill>
                <a:latin typeface="Courier New" pitchFamily="1" charset="0"/>
              </a:rPr>
              <a:t>Paris</a:t>
            </a:r>
            <a:r>
              <a:rPr lang="fr-CH" b="1" dirty="0" smtClean="0">
                <a:solidFill>
                  <a:srgbClr val="7F7F7F"/>
                </a:solidFill>
                <a:latin typeface="Courier New" pitchFamily="1" charset="0"/>
                <a:ea typeface="ＭＳ Ｐゴシック" pitchFamily="1" charset="-128"/>
              </a:rPr>
              <a:t>"</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	country: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France</a:t>
            </a:r>
            <a:r>
              <a:rPr lang="fr-CH" b="1" dirty="0" smtClean="0">
                <a:solidFill>
                  <a:srgbClr val="7F7F7F"/>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000000"/>
                </a:solidFill>
                <a:latin typeface="Courier New" pitchFamily="1" charset="0"/>
              </a:rPr>
              <a:t>arrival: {</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city: </a:t>
            </a:r>
            <a:r>
              <a:rPr lang="fr-CH" b="1" dirty="0" smtClean="0">
                <a:solidFill>
                  <a:srgbClr val="7F7F7F"/>
                </a:solidFill>
                <a:latin typeface="Courier New" pitchFamily="1" charset="0"/>
              </a:rPr>
              <a:t>"</a:t>
            </a:r>
            <a:r>
              <a:rPr lang="fr-CH" b="1" dirty="0">
                <a:solidFill>
                  <a:srgbClr val="00B050"/>
                </a:solidFill>
                <a:latin typeface="Courier New" pitchFamily="1" charset="0"/>
              </a:rPr>
              <a:t>Montreal</a:t>
            </a:r>
            <a:r>
              <a:rPr lang="fr-CH" b="1" dirty="0" smtClean="0">
                <a:solidFill>
                  <a:srgbClr val="7F7F7F"/>
                </a:solidFill>
                <a:latin typeface="Courier New" pitchFamily="1" charset="0"/>
              </a:rPr>
              <a:t>"</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	country: </a:t>
            </a:r>
            <a:r>
              <a:rPr lang="fr-CH" b="1" dirty="0" smtClean="0">
                <a:solidFill>
                  <a:srgbClr val="7F7F7F"/>
                </a:solidFill>
                <a:latin typeface="Courier New" pitchFamily="1" charset="0"/>
              </a:rPr>
              <a:t>"</a:t>
            </a:r>
            <a:r>
              <a:rPr lang="fr-CH" b="1" dirty="0">
                <a:solidFill>
                  <a:srgbClr val="00B050"/>
                </a:solidFill>
                <a:latin typeface="Courier New" pitchFamily="1" charset="0"/>
              </a:rPr>
              <a:t>Canada</a:t>
            </a:r>
            <a:r>
              <a:rPr lang="fr-CH" b="1" dirty="0" smtClean="0">
                <a:solidFill>
                  <a:srgbClr val="7F7F7F"/>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price: </a:t>
            </a:r>
            <a:r>
              <a:rPr lang="fr-CH" b="1" dirty="0" smtClean="0">
                <a:solidFill>
                  <a:schemeClr val="accent6"/>
                </a:solidFill>
                <a:latin typeface="Courier New" pitchFamily="1" charset="0"/>
                <a:ea typeface="ＭＳ Ｐゴシック" pitchFamily="1" charset="-128"/>
              </a:rPr>
              <a:t>890</a:t>
            </a:r>
            <a:r>
              <a:rPr lang="fr-CH" b="1" dirty="0">
                <a:solidFill>
                  <a:srgbClr val="3366FF"/>
                </a:solidFill>
                <a:latin typeface="Courier New" pitchFamily="1" charset="0"/>
                <a:ea typeface="ＭＳ Ｐゴシック" pitchFamily="1" charset="-128"/>
              </a:rPr>
              <a:t>	</a:t>
            </a:r>
            <a:endParaRPr lang="fr-CH" b="1" dirty="0" smtClean="0">
              <a:solidFill>
                <a:srgbClr val="3366FF"/>
              </a:solidFill>
              <a:latin typeface="Courier New" pitchFamily="1" charset="0"/>
              <a:ea typeface="ＭＳ Ｐゴシック" pitchFamily="1" charset="-128"/>
            </a:endParaRP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93375927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access a property: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To call a method:</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921396"/>
            <a:ext cx="8785225" cy="10801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firstName</a:t>
            </a:r>
            <a:r>
              <a:rPr lang="en-GB" b="1" dirty="0" smtClean="0">
                <a:latin typeface="Courier New" pitchFamily="1" charset="0"/>
                <a:ea typeface="ＭＳ Ｐゴシック" pitchFamily="1" charset="-128"/>
              </a:rPr>
              <a:t> = </a:t>
            </a:r>
            <a:r>
              <a:rPr lang="en-GB" b="1" dirty="0" err="1" smtClean="0">
                <a:latin typeface="Courier New" pitchFamily="1" charset="0"/>
                <a:ea typeface="ＭＳ Ｐゴシック" pitchFamily="1" charset="-128"/>
              </a:rPr>
              <a:t>barney.firstName</a:t>
            </a:r>
            <a:r>
              <a:rPr lang="en-GB" b="1" dirty="0" smtClean="0">
                <a:latin typeface="Courier New" pitchFamily="1" charset="0"/>
                <a:ea typeface="ＭＳ Ｐゴシック" pitchFamily="1" charset="-128"/>
              </a:rPr>
              <a:t>;</a:t>
            </a:r>
          </a:p>
          <a:p>
            <a:pPr algn="ctr" eaLnBrk="1" hangingPunct="1">
              <a:buFont typeface="Wingdings" pitchFamily="1" charset="2"/>
              <a:buNone/>
            </a:pPr>
            <a:endParaRPr lang="en-GB" b="1" dirty="0" smtClean="0">
              <a:latin typeface="Courier New" pitchFamily="1" charset="0"/>
              <a:ea typeface="ＭＳ Ｐゴシック" pitchFamily="1" charset="-128"/>
            </a:endParaRPr>
          </a:p>
          <a:p>
            <a:pPr algn="ct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lastName</a:t>
            </a:r>
            <a:r>
              <a:rPr lang="en-GB" b="1" dirty="0" smtClean="0">
                <a:latin typeface="Courier New" pitchFamily="1" charset="0"/>
                <a:ea typeface="ＭＳ Ｐゴシック" pitchFamily="1" charset="-128"/>
              </a:rPr>
              <a:t> = barney[</a:t>
            </a:r>
            <a:r>
              <a:rPr lang="en-GB" b="1" dirty="0" smtClean="0">
                <a:solidFill>
                  <a:srgbClr val="7F7F7F"/>
                </a:solidFill>
                <a:latin typeface="Courier New" pitchFamily="1" charset="0"/>
                <a:ea typeface="ＭＳ Ｐゴシック" pitchFamily="1" charset="-128"/>
              </a:rPr>
              <a:t>"</a:t>
            </a:r>
            <a:r>
              <a:rPr lang="en-GB" b="1" dirty="0" err="1">
                <a:solidFill>
                  <a:srgbClr val="00B050"/>
                </a:solidFill>
                <a:latin typeface="Courier New" pitchFamily="1" charset="0"/>
              </a:rPr>
              <a:t>lastName</a:t>
            </a:r>
            <a:r>
              <a:rPr lang="en-GB" b="1" dirty="0" smtClean="0">
                <a:solidFill>
                  <a:srgbClr val="7F7F7F"/>
                </a:solidFill>
                <a:latin typeface="Courier New" pitchFamily="1" charset="0"/>
                <a:ea typeface="ＭＳ Ｐゴシック" pitchFamily="1" charset="-128"/>
              </a:rPr>
              <a:t>"</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sp>
        <p:nvSpPr>
          <p:cNvPr id="6" name="Rectangle à coins arrondis 4"/>
          <p:cNvSpPr/>
          <p:nvPr/>
        </p:nvSpPr>
        <p:spPr>
          <a:xfrm>
            <a:off x="179512" y="4081636"/>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latin typeface="Courier New" pitchFamily="1" charset="0"/>
                <a:ea typeface="ＭＳ Ｐゴシック" pitchFamily="1" charset="-128"/>
              </a:rPr>
              <a:t>barney.saySmthg</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7"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3533839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create new instances based on an existing one, you can clone it:</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2209428"/>
            <a:ext cx="8785225" cy="273630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anotherBarney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(barney);</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anotherBarney.saySmthg</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chemeClr val="bg1">
                    <a:lumMod val="50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Legendary!</a:t>
            </a:r>
            <a:r>
              <a:rPr lang="en-GB" b="1" dirty="0" smtClean="0">
                <a:solidFill>
                  <a:srgbClr val="7F7F7F"/>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a:p>
            <a:pPr eaLnBrk="1" hangingPunct="1">
              <a:buFont typeface="Wingdings" pitchFamily="1" charset="2"/>
              <a:buNone/>
            </a:pPr>
            <a:r>
              <a:rPr lang="fr-CH" b="1" dirty="0" smtClean="0">
                <a:solidFill>
                  <a:schemeClr val="tx1"/>
                </a:solidFill>
                <a:latin typeface="Courier New" pitchFamily="1" charset="0"/>
                <a:ea typeface="ＭＳ Ｐゴシック" pitchFamily="1" charset="-128"/>
                <a:cs typeface="Courier New" pitchFamily="-106" charset="0"/>
              </a:rPr>
              <a:t>barney.saySmthg();</a:t>
            </a:r>
          </a:p>
          <a:p>
            <a:pPr eaLnBrk="1" hangingPunct="1"/>
            <a:r>
              <a:rPr lang="fr-CH" b="1" dirty="0" smtClean="0">
                <a:solidFill>
                  <a:schemeClr val="tx1"/>
                </a:solidFill>
                <a:latin typeface="Courier New" pitchFamily="1" charset="0"/>
                <a:ea typeface="ＭＳ Ｐゴシック" pitchFamily="1" charset="-128"/>
                <a:cs typeface="Courier New" pitchFamily="-106" charset="0"/>
              </a:rPr>
              <a:t>anotherBarney.saySmthg</a:t>
            </a:r>
            <a:r>
              <a:rPr lang="fr-CH" b="1" dirty="0">
                <a:solidFill>
                  <a:schemeClr val="tx1"/>
                </a:solidFill>
                <a:latin typeface="Courier New" pitchFamily="1" charset="0"/>
                <a:ea typeface="ＭＳ Ｐゴシック" pitchFamily="1" charset="-128"/>
                <a:cs typeface="Courier New" pitchFamily="-106" charset="0"/>
              </a:rPr>
              <a:t>()</a:t>
            </a:r>
            <a:r>
              <a:rPr lang="fr-CH"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6" name="Picture 5" descr="Screen Shot 2012-08-01 at 4.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064" y="4153644"/>
            <a:ext cx="2819400" cy="1092200"/>
          </a:xfrm>
          <a:prstGeom prst="rect">
            <a:avLst/>
          </a:prstGeom>
          <a:ln>
            <a:solidFill>
              <a:srgbClr val="000000"/>
            </a:solidFill>
          </a:ln>
        </p:spPr>
      </p:pic>
    </p:spTree>
    <p:extLst>
      <p:ext uri="{BB962C8B-B14F-4D97-AF65-F5344CB8AC3E}">
        <p14:creationId xmlns:p14="http://schemas.microsoft.com/office/powerpoint/2010/main" val="28099304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Every object is linked to a prototype from which it can inherit properties</a:t>
            </a:r>
          </a:p>
          <a:p>
            <a:pPr lvl="1" eaLnBrk="1" hangingPunct="1">
              <a:lnSpc>
                <a:spcPct val="90000"/>
              </a:lnSpc>
            </a:pPr>
            <a:r>
              <a:rPr lang="en-US" dirty="0" smtClean="0"/>
              <a:t>Object literals are linked to </a:t>
            </a:r>
            <a:r>
              <a:rPr lang="en-US" i="1" dirty="0" err="1" smtClean="0"/>
              <a:t>Object.prototype</a:t>
            </a:r>
            <a:endParaRPr lang="en-US" i="1" dirty="0" smtClean="0"/>
          </a:p>
          <a:p>
            <a:pPr eaLnBrk="1" hangingPunct="1">
              <a:lnSpc>
                <a:spcPct val="90000"/>
              </a:lnSpc>
            </a:pPr>
            <a:r>
              <a:rPr lang="en-US" dirty="0" smtClean="0"/>
              <a:t>Similar to inheritance…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(barney) === </a:t>
            </a:r>
            <a:r>
              <a:rPr lang="en-GB" b="1" dirty="0" err="1" smtClean="0">
                <a:solidFill>
                  <a:srgbClr val="000000"/>
                </a:solidFill>
                <a:latin typeface="Courier New" pitchFamily="-106" charset="0"/>
                <a:ea typeface="ＭＳ Ｐゴシック" pitchFamily="-106" charset="-128"/>
                <a:cs typeface="Courier New" pitchFamily="-106" charset="0"/>
              </a:rPr>
              <a:t>Object.prototype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i="1" dirty="0" err="1">
                <a:solidFill>
                  <a:srgbClr val="479B8F"/>
                </a:solidFill>
                <a:latin typeface="Courier New" pitchFamily="-106" charset="0"/>
                <a:ea typeface="ＭＳ Ｐゴシック" pitchFamily="-106" charset="-128"/>
                <a:cs typeface="Courier New" pitchFamily="-106" charset="0"/>
              </a:rPr>
              <a:t>toString</a:t>
            </a:r>
            <a:r>
              <a:rPr lang="en-GB" b="1" dirty="0">
                <a:solidFill>
                  <a:srgbClr val="479B8F"/>
                </a:solidFill>
                <a:latin typeface="Courier New" pitchFamily="-106" charset="0"/>
                <a:ea typeface="ＭＳ Ｐゴシック" pitchFamily="-106" charset="-128"/>
                <a:cs typeface="Courier New" pitchFamily="-106" charset="0"/>
              </a:rPr>
              <a:t> is a inherited method from </a:t>
            </a:r>
            <a:r>
              <a:rPr lang="en-GB" b="1" i="1" dirty="0" err="1">
                <a:solidFill>
                  <a:srgbClr val="479B8F"/>
                </a:solidFill>
                <a:latin typeface="Courier New" pitchFamily="-106" charset="0"/>
                <a:ea typeface="ＭＳ Ｐゴシック" pitchFamily="-106" charset="-128"/>
                <a:cs typeface="Courier New" pitchFamily="-106" charset="0"/>
              </a:rPr>
              <a:t>Object.prototype</a:t>
            </a:r>
            <a:endParaRPr lang="en-GB" b="1" i="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barney.toString</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Object.prototype.toString</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591458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When an object is used with </a:t>
            </a:r>
            <a:r>
              <a:rPr lang="en-US" i="1" dirty="0" err="1" smtClean="0"/>
              <a:t>Object.create</a:t>
            </a:r>
            <a:r>
              <a:rPr lang="en-US" i="1" dirty="0" smtClean="0"/>
              <a:t>() </a:t>
            </a:r>
            <a:r>
              <a:rPr lang="en-US" dirty="0" smtClean="0"/>
              <a:t>to create a new instance</a:t>
            </a:r>
          </a:p>
          <a:p>
            <a:pPr lvl="1" eaLnBrk="1" hangingPunct="1">
              <a:lnSpc>
                <a:spcPct val="90000"/>
              </a:lnSpc>
            </a:pPr>
            <a:r>
              <a:rPr lang="en-US" dirty="0" smtClean="0"/>
              <a:t>The original object become the prototype of the new one</a:t>
            </a:r>
          </a:p>
          <a:p>
            <a:pPr lvl="1" eaLnBrk="1" hangingPunct="1">
              <a:lnSpc>
                <a:spcPct val="90000"/>
              </a:lnSpc>
            </a:pPr>
            <a:endParaRPr lang="en-US" dirty="0"/>
          </a:p>
          <a:p>
            <a:pPr marL="457200" lvl="1" indent="0" eaLnBrk="1" hangingPunct="1">
              <a:lnSpc>
                <a:spcPct val="90000"/>
              </a:lnSpc>
              <a:buNone/>
            </a:pPr>
            <a:endParaRPr lang="en-US" dirty="0"/>
          </a:p>
          <a:p>
            <a:pPr eaLnBrk="1" hangingPunct="1">
              <a:lnSpc>
                <a:spcPct val="90000"/>
              </a:lnSpc>
            </a:pPr>
            <a:r>
              <a:rPr lang="en-US" dirty="0" smtClean="0"/>
              <a:t>That’s why the new object </a:t>
            </a:r>
            <a:r>
              <a:rPr lang="en-US" dirty="0"/>
              <a:t>can access to the properties of </a:t>
            </a:r>
            <a:r>
              <a:rPr lang="en-US" dirty="0" smtClean="0"/>
              <a:t>the original!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073524"/>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anotherBarney</a:t>
            </a:r>
            <a:r>
              <a:rPr lang="en-GB" b="1" dirty="0" smtClean="0">
                <a:solidFill>
                  <a:srgbClr val="000000"/>
                </a:solidFill>
                <a:latin typeface="Courier New" pitchFamily="-106" charset="0"/>
                <a:ea typeface="ＭＳ Ｐゴシック" pitchFamily="-106" charset="-128"/>
                <a:cs typeface="Courier New" pitchFamily="-106" charset="0"/>
              </a:rPr>
              <a:t>) === barney;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7225284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r>
              <a:rPr lang="en-US" dirty="0" smtClean="0"/>
              <a:t>Reminders</a:t>
            </a:r>
          </a:p>
          <a:p>
            <a:pPr lvl="1"/>
            <a:r>
              <a:rPr lang="en-US" dirty="0" smtClean="0"/>
              <a:t>Object Oriented Programming</a:t>
            </a:r>
          </a:p>
          <a:p>
            <a:pPr lvl="1"/>
            <a:r>
              <a:rPr lang="en-US" dirty="0" smtClean="0"/>
              <a:t>Inheritance</a:t>
            </a:r>
          </a:p>
          <a:p>
            <a:pPr lvl="1"/>
            <a:r>
              <a:rPr lang="en-US" dirty="0" smtClean="0"/>
              <a:t>Property Descriptors</a:t>
            </a:r>
          </a:p>
          <a:p>
            <a:pPr lvl="1"/>
            <a:r>
              <a:rPr lang="en-US" dirty="0" smtClean="0"/>
              <a:t>Strict Mode</a:t>
            </a:r>
          </a:p>
          <a:p>
            <a:pPr lvl="1"/>
            <a:r>
              <a:rPr lang="en-US" dirty="0" smtClean="0"/>
              <a:t>Good Practices</a:t>
            </a:r>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a:t>
            </a:r>
            <a:r>
              <a:rPr lang="en-US" dirty="0" smtClean="0">
                <a:latin typeface="+mn-lt"/>
                <a:cs typeface="ＭＳ Ｐゴシック" charset="0"/>
              </a:rPr>
              <a:t>JavaScript</a:t>
            </a:r>
            <a:endParaRPr lang="en-US" dirty="0">
              <a:latin typeface="+mn-lt"/>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Functions in JavaScript are objects</a:t>
            </a:r>
          </a:p>
          <a:p>
            <a:pPr eaLnBrk="1" hangingPunct="1">
              <a:lnSpc>
                <a:spcPct val="90000"/>
              </a:lnSpc>
            </a:pPr>
            <a:endParaRPr lang="en-US" dirty="0" smtClean="0"/>
          </a:p>
          <a:p>
            <a:pPr eaLnBrk="1" hangingPunct="1">
              <a:lnSpc>
                <a:spcPct val="90000"/>
              </a:lnSpc>
            </a:pPr>
            <a:r>
              <a:rPr lang="en-US" dirty="0" smtClean="0"/>
              <a:t>You can also use them to define objects </a:t>
            </a:r>
          </a:p>
          <a:p>
            <a:pPr lvl="1" eaLnBrk="1" hangingPunct="1">
              <a:lnSpc>
                <a:spcPct val="90000"/>
              </a:lnSpc>
            </a:pPr>
            <a:endParaRPr lang="en-US" dirty="0" smtClean="0"/>
          </a:p>
          <a:p>
            <a:pPr lvl="1" eaLnBrk="1" hangingPunct="1">
              <a:lnSpc>
                <a:spcPct val="90000"/>
              </a:lnSpc>
            </a:pPr>
            <a:r>
              <a:rPr lang="en-US" dirty="0" smtClean="0"/>
              <a:t>An alternative to Object Literals!</a:t>
            </a:r>
          </a:p>
          <a:p>
            <a:pPr lvl="1"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0716729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28192"/>
            <a:ext cx="8785225" cy="35055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chemeClr val="tx1"/>
                </a:solidFill>
                <a:latin typeface="Courier New" pitchFamily="-106" charset="0"/>
                <a:ea typeface="ＭＳ Ｐゴシック" pitchFamily="-106" charset="-128"/>
                <a:cs typeface="Courier New" pitchFamily="-106" charset="0"/>
              </a:rPr>
              <a:t>Person(</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Person.prototype.sayHello</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Hey! My name is </a:t>
            </a:r>
            <a:r>
              <a:rPr lang="en-GB" b="1" dirty="0">
                <a:solidFill>
                  <a:schemeClr val="tx1"/>
                </a:solidFill>
                <a:latin typeface="Courier New" pitchFamily="-106" charset="0"/>
                <a:ea typeface="ＭＳ Ｐゴシック" pitchFamily="-106" charset="-128"/>
                <a:cs typeface="Courier New" pitchFamily="-106" charset="0"/>
              </a:rPr>
              <a:t>" +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a:t>
            </a:r>
            <a:r>
              <a:rPr lang="en-GB" b="1" dirty="0">
                <a:solidFill>
                  <a:srgbClr val="000000"/>
                </a:solidFill>
                <a:latin typeface="Courier New" pitchFamily="1" charset="0"/>
              </a:rPr>
              <a:t>");</a:t>
            </a:r>
          </a:p>
          <a:p>
            <a:pPr eaLnBrk="1" hangingPunct="1">
              <a:buFont typeface="Wingdings" pitchFamily="1" charset="2"/>
              <a:buNone/>
            </a:pPr>
            <a:r>
              <a:rPr lang="en-GB" b="1" dirty="0" smtClean="0">
                <a:solidFill>
                  <a:srgbClr val="000000"/>
                </a:solidFill>
                <a:latin typeface="Courier New" pitchFamily="1" charset="0"/>
              </a:rPr>
              <a:t>}</a:t>
            </a:r>
            <a:endParaRPr lang="en-GB" b="1" dirty="0">
              <a:solidFill>
                <a:srgbClr val="000000"/>
              </a:solidFill>
              <a:latin typeface="Courier New" pitchFamily="1" charset="0"/>
            </a:endParaRP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eric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smtClean="0">
                <a:solidFill>
                  <a:srgbClr val="00B050"/>
                </a:solidFill>
                <a:latin typeface="Courier New" pitchFamily="1" charset="0"/>
              </a:rPr>
              <a:t>Eric</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Cartman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johnDoe</a:t>
            </a:r>
            <a:r>
              <a:rPr lang="en-GB" b="1" dirty="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John</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Doe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johnDoe.sayHello</a:t>
            </a:r>
            <a:r>
              <a:rPr lang="en-GB" b="1" dirty="0" smtClean="0">
                <a:solidFill>
                  <a:schemeClr val="tx1"/>
                </a:solidFill>
                <a:latin typeface="Courier New" pitchFamily="-106" charset="0"/>
                <a:ea typeface="ＭＳ Ｐゴシック" pitchFamily="-106" charset="-128"/>
                <a:cs typeface="Courier New" pitchFamily="-106" charset="0"/>
              </a:rPr>
              <a:t>();</a:t>
            </a: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92539490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marL="0" indent="0" eaLnBrk="1" hangingPunct="1">
              <a:lnSpc>
                <a:spcPct val="90000"/>
              </a:lnSpc>
              <a:buNone/>
            </a:pPr>
            <a:endParaRPr lang="en-US" dirty="0" smtClean="0"/>
          </a:p>
          <a:p>
            <a:pPr eaLnBrk="1" hangingPunct="1">
              <a:lnSpc>
                <a:spcPct val="90000"/>
              </a:lnSpc>
            </a:pPr>
            <a:r>
              <a:rPr lang="en-US" dirty="0" smtClean="0"/>
              <a:t>Functions that are intended to be used with the </a:t>
            </a:r>
            <a:r>
              <a:rPr lang="en-US" i="1" dirty="0" smtClean="0"/>
              <a:t>new </a:t>
            </a:r>
            <a:r>
              <a:rPr lang="en-US" dirty="0" smtClean="0"/>
              <a:t>prefix are called </a:t>
            </a:r>
            <a:r>
              <a:rPr lang="en-US" i="1" dirty="0" smtClean="0"/>
              <a:t>constructors</a:t>
            </a:r>
            <a:endParaRPr lang="en-US" dirty="0" smtClean="0"/>
          </a:p>
          <a:p>
            <a:pPr eaLnBrk="1" hangingPunct="1">
              <a:lnSpc>
                <a:spcPct val="90000"/>
              </a:lnSpc>
            </a:pPr>
            <a:endParaRPr lang="en-US" dirty="0" smtClean="0"/>
          </a:p>
          <a:p>
            <a:pPr eaLnBrk="1" hangingPunct="1">
              <a:lnSpc>
                <a:spcPct val="90000"/>
              </a:lnSpc>
            </a:pPr>
            <a:r>
              <a:rPr lang="en-US" dirty="0" smtClean="0"/>
              <a:t>By convention, constructors name are kept with a </a:t>
            </a:r>
            <a:r>
              <a:rPr lang="en-US" i="1" dirty="0" smtClean="0"/>
              <a:t>capitalized name</a:t>
            </a:r>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5925024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Function </a:t>
            </a:r>
            <a:r>
              <a:rPr lang="en-US" dirty="0"/>
              <a:t>objects inherit </a:t>
            </a:r>
            <a:r>
              <a:rPr lang="en-US" dirty="0" smtClean="0"/>
              <a:t>from </a:t>
            </a:r>
            <a:r>
              <a:rPr lang="en-US" i="1" dirty="0" err="1" smtClean="0"/>
              <a:t>Function.prototype</a:t>
            </a:r>
            <a:endParaRPr lang="en-US" dirty="0" smtClean="0"/>
          </a:p>
          <a:p>
            <a:pPr lvl="1" eaLnBrk="1" hangingPunct="1">
              <a:lnSpc>
                <a:spcPct val="90000"/>
              </a:lnSpc>
            </a:pPr>
            <a:r>
              <a:rPr lang="en-US" dirty="0" smtClean="0"/>
              <a:t>Modifications </a:t>
            </a:r>
            <a:r>
              <a:rPr lang="en-US" dirty="0"/>
              <a:t>to the </a:t>
            </a:r>
            <a:r>
              <a:rPr lang="en-US" i="1" dirty="0" err="1"/>
              <a:t>Function.prototype</a:t>
            </a:r>
            <a:r>
              <a:rPr lang="en-US" dirty="0"/>
              <a:t> object are propagated to all Function </a:t>
            </a:r>
            <a:r>
              <a:rPr lang="en-US" dirty="0" smtClean="0"/>
              <a:t>instances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78549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Person.prototype.newFunction</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console.log("</a:t>
            </a:r>
            <a:r>
              <a:rPr lang="en-GB" b="1" dirty="0" smtClean="0">
                <a:solidFill>
                  <a:srgbClr val="00B050"/>
                </a:solidFill>
                <a:latin typeface="Courier New" pitchFamily="1" charset="0"/>
              </a:rPr>
              <a:t>Hi there</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johnDoe.newFunction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eric.newFunction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321730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Sometimes, you need to iterate over properties from an object</a:t>
            </a:r>
          </a:p>
          <a:p>
            <a:pPr eaLnBrk="1" hangingPunct="1">
              <a:lnSpc>
                <a:spcPct val="90000"/>
              </a:lnSpc>
            </a:pPr>
            <a:r>
              <a:rPr lang="en-US" dirty="0" smtClean="0"/>
              <a:t>You can do that thanks to </a:t>
            </a:r>
            <a:r>
              <a:rPr lang="en-US" i="1" dirty="0" err="1" smtClean="0"/>
              <a:t>Object.keys</a:t>
            </a:r>
            <a:r>
              <a:rPr lang="en-US" i="1" dirty="0" smtClean="0"/>
              <a:t>(</a:t>
            </a:r>
            <a:r>
              <a:rPr lang="en-US" i="1" dirty="0" err="1" smtClean="0"/>
              <a:t>obj</a:t>
            </a:r>
            <a:r>
              <a:rPr lang="en-US" i="1" dirty="0" smtClean="0"/>
              <a:t>)</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2713484"/>
            <a:ext cx="8785225" cy="25202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Object.keys</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forEach</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(key)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(key +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[key]);</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7-25 at 2.38.11 PM.png"/>
          <p:cNvPicPr>
            <a:picLocks noChangeAspect="1"/>
          </p:cNvPicPr>
          <p:nvPr/>
        </p:nvPicPr>
        <p:blipFill rotWithShape="1">
          <a:blip r:embed="rId4">
            <a:extLst>
              <a:ext uri="{28A0092B-C50C-407E-A947-70E740481C1C}">
                <a14:useLocalDpi xmlns:a14="http://schemas.microsoft.com/office/drawing/2010/main" val="0"/>
              </a:ext>
            </a:extLst>
          </a:blip>
          <a:srcRect l="3643" t="75949" r="9235" b="2230"/>
          <a:stretch/>
        </p:blipFill>
        <p:spPr>
          <a:xfrm>
            <a:off x="3995936" y="4856200"/>
            <a:ext cx="5040560" cy="449572"/>
          </a:xfrm>
          <a:prstGeom prst="rect">
            <a:avLst/>
          </a:prstGeom>
          <a:ln>
            <a:solidFill>
              <a:schemeClr val="tx1"/>
            </a:solidFill>
          </a:ln>
        </p:spPr>
      </p:pic>
    </p:spTree>
    <p:extLst>
      <p:ext uri="{BB962C8B-B14F-4D97-AF65-F5344CB8AC3E}">
        <p14:creationId xmlns:p14="http://schemas.microsoft.com/office/powerpoint/2010/main" val="21977148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i="1" dirty="0" smtClean="0"/>
          </a:p>
          <a:p>
            <a:pPr eaLnBrk="1" hangingPunct="1">
              <a:lnSpc>
                <a:spcPct val="90000"/>
              </a:lnSpc>
            </a:pPr>
            <a:r>
              <a:rPr lang="en-US" i="1" dirty="0" err="1" smtClean="0"/>
              <a:t>Object.keys</a:t>
            </a:r>
            <a:r>
              <a:rPr lang="en-US" i="1" dirty="0" smtClean="0"/>
              <a:t>(</a:t>
            </a:r>
            <a:r>
              <a:rPr lang="en-US" i="1" dirty="0" err="1" smtClean="0"/>
              <a:t>obj</a:t>
            </a:r>
            <a:r>
              <a:rPr lang="en-US" i="1" dirty="0" smtClean="0"/>
              <a:t>)</a:t>
            </a:r>
            <a:r>
              <a:rPr lang="en-US" dirty="0" smtClean="0"/>
              <a:t>:</a:t>
            </a:r>
          </a:p>
          <a:p>
            <a:pPr lvl="1" eaLnBrk="1" hangingPunct="1">
              <a:lnSpc>
                <a:spcPct val="90000"/>
              </a:lnSpc>
            </a:pPr>
            <a:r>
              <a:rPr lang="en-US" dirty="0"/>
              <a:t>R</a:t>
            </a:r>
            <a:r>
              <a:rPr lang="en-US" dirty="0" smtClean="0"/>
              <a:t>eturns an array of all </a:t>
            </a:r>
            <a:r>
              <a:rPr lang="en-US" i="1" u="sng" dirty="0" smtClean="0"/>
              <a:t>own</a:t>
            </a:r>
            <a:r>
              <a:rPr lang="en-US" i="1" dirty="0" smtClean="0"/>
              <a:t> </a:t>
            </a:r>
            <a:r>
              <a:rPr lang="en-US" i="1" u="sng" dirty="0" smtClean="0"/>
              <a:t>enumerable</a:t>
            </a:r>
            <a:r>
              <a:rPr lang="en-US" dirty="0" smtClean="0"/>
              <a:t> properties found upon a given object</a:t>
            </a:r>
          </a:p>
          <a:p>
            <a:pPr eaLnBrk="1" hangingPunct="1">
              <a:lnSpc>
                <a:spcPct val="90000"/>
              </a:lnSpc>
            </a:pPr>
            <a:endParaRPr lang="en-US" dirty="0"/>
          </a:p>
          <a:p>
            <a:pPr eaLnBrk="1" hangingPunct="1">
              <a:lnSpc>
                <a:spcPct val="90000"/>
              </a:lnSpc>
            </a:pPr>
            <a:r>
              <a:rPr lang="en-US" dirty="0" smtClean="0"/>
              <a:t>You can also use </a:t>
            </a:r>
            <a:r>
              <a:rPr lang="en-US" i="1" dirty="0" smtClean="0"/>
              <a:t>for-in </a:t>
            </a:r>
            <a:r>
              <a:rPr lang="en-US" dirty="0" smtClean="0"/>
              <a:t>loop</a:t>
            </a:r>
          </a:p>
          <a:p>
            <a:pPr lvl="1" eaLnBrk="1" hangingPunct="1">
              <a:lnSpc>
                <a:spcPct val="90000"/>
              </a:lnSpc>
            </a:pPr>
            <a:r>
              <a:rPr lang="en-US" dirty="0" smtClean="0"/>
              <a:t>Difference being that it enumerates properties in the prototype chain as well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000916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i="1" dirty="0" smtClean="0"/>
              <a:t>for-in</a:t>
            </a:r>
            <a:r>
              <a:rPr lang="en-US" dirty="0" smtClean="0"/>
              <a:t> example:</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1705372"/>
            <a:ext cx="8785225" cy="345638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myOtherObj.myOtherProp</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for</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propKey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5" name="Picture 4" descr="Screen Shot 2012-07-26 at 12.5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877" y="4742780"/>
            <a:ext cx="4457700" cy="635000"/>
          </a:xfrm>
          <a:prstGeom prst="rect">
            <a:avLst/>
          </a:prstGeom>
          <a:ln>
            <a:solidFill>
              <a:srgbClr val="000000"/>
            </a:solidFill>
          </a:ln>
        </p:spPr>
      </p:pic>
    </p:spTree>
    <p:extLst>
      <p:ext uri="{BB962C8B-B14F-4D97-AF65-F5344CB8AC3E}">
        <p14:creationId xmlns:p14="http://schemas.microsoft.com/office/powerpoint/2010/main" val="35110448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But how to declare private members ?</a:t>
            </a:r>
          </a:p>
          <a:p>
            <a:pPr lvl="1" eaLnBrk="1" hangingPunct="1">
              <a:lnSpc>
                <a:spcPct val="90000"/>
              </a:lnSpc>
            </a:pPr>
            <a:endParaRPr lang="en-US" dirty="0" smtClean="0"/>
          </a:p>
          <a:p>
            <a:pPr lvl="1" eaLnBrk="1" hangingPunct="1">
              <a:lnSpc>
                <a:spcPct val="90000"/>
              </a:lnSpc>
            </a:pPr>
            <a:r>
              <a:rPr lang="en-US" dirty="0" smtClean="0"/>
              <a:t>Private members are just members only accessible by the object itself</a:t>
            </a:r>
          </a:p>
          <a:p>
            <a:pPr lvl="1" eaLnBrk="1" hangingPunct="1">
              <a:lnSpc>
                <a:spcPct val="90000"/>
              </a:lnSpc>
            </a:pPr>
            <a:endParaRPr lang="en-US" dirty="0"/>
          </a:p>
          <a:p>
            <a:pPr lvl="1" eaLnBrk="1" hangingPunct="1">
              <a:lnSpc>
                <a:spcPct val="90000"/>
              </a:lnSpc>
            </a:pPr>
            <a:r>
              <a:rPr lang="en-US" dirty="0" smtClean="0"/>
              <a:t>So, an easy way to do that is to use variables limited to a restraint scope common with the other object members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279846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Example with function objects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a:t>
            </a:r>
            <a:r>
              <a:rPr lang="en-GB" b="1" dirty="0" smtClean="0">
                <a:solidFill>
                  <a:srgbClr val="0070C0"/>
                </a:solidFill>
                <a:latin typeface="Courier New" pitchFamily="-106" charset="0"/>
                <a:ea typeface="ＭＳ Ｐゴシック" pitchFamily="-106" charset="-128"/>
                <a:cs typeface="Courier New" pitchFamily="-106" charset="0"/>
              </a:rPr>
              <a:t>unction</a:t>
            </a:r>
            <a:r>
              <a:rPr lang="en-GB" b="1" dirty="0" smtClean="0">
                <a:solidFill>
                  <a:srgbClr val="000000"/>
                </a:solidFill>
                <a:latin typeface="Courier New" pitchFamily="-106" charset="0"/>
                <a:ea typeface="ＭＳ Ｐゴシック" pitchFamily="-106" charset="-128"/>
                <a:cs typeface="Courier New" pitchFamily="-106" charset="0"/>
              </a:rPr>
              <a:t> Foo()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private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privateMethod</a:t>
            </a:r>
            <a:r>
              <a:rPr lang="en-GB" b="1" dirty="0" smtClean="0">
                <a:solidFill>
                  <a:srgbClr val="000000"/>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public</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.publicMethod</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7845423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Introduction to closures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This pattern of public or private members works because JavaScript has </a:t>
            </a:r>
            <a:r>
              <a:rPr lang="en-US" i="1" dirty="0" smtClean="0"/>
              <a:t>Closures</a:t>
            </a:r>
          </a:p>
          <a:p>
            <a:pPr eaLnBrk="1" hangingPunct="1">
              <a:lnSpc>
                <a:spcPct val="90000"/>
              </a:lnSpc>
            </a:pPr>
            <a:endParaRPr lang="en-US" i="1" dirty="0"/>
          </a:p>
          <a:p>
            <a:pPr lvl="1" eaLnBrk="1" hangingPunct="1">
              <a:lnSpc>
                <a:spcPct val="90000"/>
              </a:lnSpc>
            </a:pPr>
            <a:r>
              <a:rPr lang="en-US" dirty="0" smtClean="0"/>
              <a:t>An inner function always has </a:t>
            </a:r>
            <a:r>
              <a:rPr lang="en-US" dirty="0"/>
              <a:t>access to the </a:t>
            </a:r>
            <a:r>
              <a:rPr lang="en-US" dirty="0" err="1"/>
              <a:t>vars</a:t>
            </a:r>
            <a:r>
              <a:rPr lang="en-US" dirty="0"/>
              <a:t> and parameters of its outer function, even after the outer function has </a:t>
            </a:r>
            <a:r>
              <a:rPr lang="en-US" dirty="0" smtClean="0"/>
              <a:t>returned</a:t>
            </a:r>
          </a:p>
          <a:p>
            <a:pPr lvl="1" eaLnBrk="1" hangingPunct="1">
              <a:lnSpc>
                <a:spcPct val="90000"/>
              </a:lnSpc>
            </a:pPr>
            <a:endParaRPr lang="en-US" dirty="0"/>
          </a:p>
          <a:p>
            <a:pPr lvl="1" eaLnBrk="1" hangingPunct="1">
              <a:lnSpc>
                <a:spcPct val="90000"/>
              </a:lnSpc>
            </a:pPr>
            <a:r>
              <a:rPr lang="en-US" dirty="0" smtClean="0"/>
              <a:t>Thanks to that, we can manipulate context bindings</a:t>
            </a:r>
          </a:p>
          <a:p>
            <a:pPr lvl="2" eaLnBrk="1" hangingPunct="1">
              <a:lnSpc>
                <a:spcPct val="90000"/>
              </a:lnSpc>
            </a:pPr>
            <a:r>
              <a:rPr lang="en-US" dirty="0" smtClean="0"/>
              <a:t>We’ll see that in the next chapter…</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5289314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REMINDERS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Go further with JavaScript…</a:t>
            </a:r>
          </a:p>
        </p:txBody>
      </p:sp>
      <p:pic>
        <p:nvPicPr>
          <p:cNvPr id="14340" name="Picture 6" descr="emblem_class"/>
          <p:cNvPicPr>
            <a:picLocks noChangeAspect="1" noChangeArrowheads="1"/>
          </p:cNvPicPr>
          <p:nvPr/>
        </p:nvPicPr>
        <p:blipFill>
          <a:blip r:embed="rId2" cstate="print"/>
          <a:srcRect/>
          <a:stretch>
            <a:fillRect/>
          </a:stretch>
        </p:blipFill>
        <p:spPr bwMode="auto">
          <a:xfrm>
            <a:off x="6732588" y="1849438"/>
            <a:ext cx="1752600" cy="1752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Introduction to closures</a:t>
            </a:r>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Example of private shared property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 = {}</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Scope() </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private</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shared</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myProto.publicProperty</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public</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myProto.getPrivateSharedProp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obj</a:t>
            </a:r>
            <a:r>
              <a:rPr lang="en-US" b="1" dirty="0">
                <a:solidFill>
                  <a:srgbClr val="000000"/>
                </a:solidFill>
                <a:latin typeface="Courier New" pitchFamily="-106" charset="0"/>
                <a:ea typeface="ＭＳ Ｐゴシック" pitchFamily="-106" charset="-128"/>
                <a:cs typeface="Courier New" pitchFamily="-106" charset="0"/>
              </a:rPr>
              <a:t> = </a:t>
            </a:r>
            <a:r>
              <a:rPr lang="en-US" b="1" dirty="0" err="1">
                <a:solidFill>
                  <a:srgbClr val="000000"/>
                </a:solidFill>
                <a:latin typeface="Courier New" pitchFamily="-106" charset="0"/>
                <a:ea typeface="ＭＳ Ｐゴシック" pitchFamily="-106" charset="-128"/>
                <a:cs typeface="Courier New" pitchFamily="-106" charset="0"/>
              </a:rPr>
              <a:t>Object.create</a:t>
            </a:r>
            <a:r>
              <a:rPr lang="en-US" b="1" dirty="0">
                <a:solidFill>
                  <a:srgbClr val="000000"/>
                </a:solidFill>
                <a:latin typeface="Courier New" pitchFamily="-106" charset="0"/>
                <a:ea typeface="ＭＳ Ｐゴシック" pitchFamily="-106" charset="-128"/>
                <a:cs typeface="Courier New" pitchFamily="-106" charset="0"/>
              </a:rPr>
              <a:t>(</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885848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(1/3)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a:t>The aim of the exercise will be to develop a simple web </a:t>
            </a:r>
            <a:r>
              <a:rPr lang="en-US" dirty="0" err="1" smtClean="0"/>
              <a:t>Tamagotchi</a:t>
            </a:r>
            <a:endParaRPr lang="en-US" dirty="0" smtClean="0"/>
          </a:p>
          <a:p>
            <a:pPr eaLnBrk="1" hangingPunct="1">
              <a:lnSpc>
                <a:spcPct val="90000"/>
              </a:lnSpc>
            </a:pPr>
            <a:endParaRPr lang="en-US" dirty="0"/>
          </a:p>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1.zip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It contains a project with Jasmine tests</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9986827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(2/3)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A quick tour of the project :</a:t>
            </a:r>
          </a:p>
          <a:p>
            <a:pPr lvl="1" eaLnBrk="1" hangingPunct="1">
              <a:lnSpc>
                <a:spcPct val="90000"/>
              </a:lnSpc>
            </a:pPr>
            <a:r>
              <a:rPr lang="en-US" i="1" dirty="0"/>
              <a:t>l</a:t>
            </a:r>
            <a:r>
              <a:rPr lang="en-US" i="1" dirty="0" smtClean="0"/>
              <a:t>ib </a:t>
            </a:r>
            <a:r>
              <a:rPr lang="en-US" dirty="0" smtClean="0"/>
              <a:t>folder: contains the Jasmine library</a:t>
            </a:r>
          </a:p>
          <a:p>
            <a:pPr lvl="1" eaLnBrk="1" hangingPunct="1">
              <a:lnSpc>
                <a:spcPct val="90000"/>
              </a:lnSpc>
            </a:pPr>
            <a:r>
              <a:rPr lang="en-US" i="1" dirty="0" smtClean="0"/>
              <a:t>spec</a:t>
            </a:r>
            <a:r>
              <a:rPr lang="en-US" dirty="0" smtClean="0"/>
              <a:t> folder: contains the Jasmine tests</a:t>
            </a:r>
          </a:p>
          <a:p>
            <a:pPr lvl="1" eaLnBrk="1" hangingPunct="1">
              <a:lnSpc>
                <a:spcPct val="90000"/>
              </a:lnSpc>
            </a:pPr>
            <a:r>
              <a:rPr lang="en-US" i="1" dirty="0" err="1" smtClean="0"/>
              <a:t>src</a:t>
            </a:r>
            <a:r>
              <a:rPr lang="en-US" i="1" dirty="0" smtClean="0"/>
              <a:t> </a:t>
            </a:r>
            <a:r>
              <a:rPr lang="en-US" dirty="0" smtClean="0"/>
              <a:t>folder: contains your JavaScript files</a:t>
            </a:r>
          </a:p>
          <a:p>
            <a:pPr lvl="1" eaLnBrk="1" hangingPunct="1">
              <a:lnSpc>
                <a:spcPct val="90000"/>
              </a:lnSpc>
            </a:pPr>
            <a:endParaRPr lang="en-US" i="1" dirty="0" smtClean="0"/>
          </a:p>
          <a:p>
            <a:pPr lvl="1" eaLnBrk="1" hangingPunct="1">
              <a:lnSpc>
                <a:spcPct val="90000"/>
              </a:lnSpc>
            </a:pPr>
            <a:r>
              <a:rPr lang="en-US" i="1" dirty="0" err="1" smtClean="0"/>
              <a:t>SpecRunner.html</a:t>
            </a:r>
            <a:r>
              <a:rPr lang="en-US" i="1" dirty="0" smtClean="0"/>
              <a:t> </a:t>
            </a:r>
            <a:r>
              <a:rPr lang="en-US" dirty="0" smtClean="0"/>
              <a:t>file: executes the tests and display a detailed report</a:t>
            </a:r>
          </a:p>
          <a:p>
            <a:pPr lvl="1" eaLnBrk="1" hangingPunct="1">
              <a:lnSpc>
                <a:spcPct val="90000"/>
              </a:lnSpc>
            </a:pPr>
            <a:r>
              <a:rPr lang="en-US" i="1" dirty="0" err="1" smtClean="0"/>
              <a:t>Tamagocci.html</a:t>
            </a:r>
            <a:r>
              <a:rPr lang="en-US" i="1" dirty="0" smtClean="0"/>
              <a:t> </a:t>
            </a:r>
            <a:r>
              <a:rPr lang="en-US" dirty="0" smtClean="0"/>
              <a:t>file: a simple page using the library you will develop</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5970395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a:t>
            </a:r>
            <a:r>
              <a:rPr lang="en-US" dirty="0"/>
              <a:t>3</a:t>
            </a:r>
            <a:r>
              <a:rPr lang="en-US" dirty="0" smtClean="0"/>
              <a:t>/3)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For this first exercise: </a:t>
            </a:r>
          </a:p>
          <a:p>
            <a:pPr lvl="1" eaLnBrk="1" hangingPunct="1">
              <a:lnSpc>
                <a:spcPct val="90000"/>
              </a:lnSpc>
            </a:pPr>
            <a:r>
              <a:rPr lang="en-US" dirty="0" smtClean="0"/>
              <a:t>You will write the code needed in </a:t>
            </a:r>
            <a:r>
              <a:rPr lang="en-US" i="1" dirty="0" err="1" smtClean="0"/>
              <a:t>tamagocci.js</a:t>
            </a:r>
            <a:r>
              <a:rPr lang="en-US" i="1" dirty="0" smtClean="0"/>
              <a:t> </a:t>
            </a:r>
            <a:r>
              <a:rPr lang="en-US" dirty="0" smtClean="0"/>
              <a:t>file to pass the tests</a:t>
            </a:r>
          </a:p>
          <a:p>
            <a:pPr lvl="1" eaLnBrk="1" hangingPunct="1">
              <a:lnSpc>
                <a:spcPct val="90000"/>
              </a:lnSpc>
            </a:pPr>
            <a:endParaRPr lang="en-US" i="1" dirty="0"/>
          </a:p>
          <a:p>
            <a:pPr eaLnBrk="1" hangingPunct="1">
              <a:lnSpc>
                <a:spcPct val="90000"/>
              </a:lnSpc>
            </a:pPr>
            <a:r>
              <a:rPr lang="en-US" dirty="0" smtClean="0"/>
              <a:t>When all the tests will be green, try to open </a:t>
            </a:r>
            <a:r>
              <a:rPr lang="en-US" i="1" dirty="0" err="1" smtClean="0"/>
              <a:t>Tamagocci.html</a:t>
            </a:r>
            <a:r>
              <a:rPr lang="en-US" dirty="0" smtClean="0"/>
              <a:t> into your browser</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223108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Context binding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7" name="Picture 6"/>
          <p:cNvPicPr>
            <a:picLocks noChangeAspect="1"/>
          </p:cNvPicPr>
          <p:nvPr/>
        </p:nvPicPr>
        <p:blipFill>
          <a:blip r:embed="rId2"/>
          <a:stretch>
            <a:fillRect/>
          </a:stretch>
        </p:blipFill>
        <p:spPr>
          <a:xfrm flipH="1">
            <a:off x="5873418" y="2497459"/>
            <a:ext cx="3270582" cy="2725485"/>
          </a:xfrm>
          <a:prstGeom prst="rect">
            <a:avLst/>
          </a:prstGeom>
        </p:spPr>
      </p:pic>
    </p:spTree>
    <p:extLst>
      <p:ext uri="{BB962C8B-B14F-4D97-AF65-F5344CB8AC3E}">
        <p14:creationId xmlns:p14="http://schemas.microsoft.com/office/powerpoint/2010/main" val="22911153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JavaScript provide three methods to bind  default function context to another</a:t>
            </a:r>
            <a:endParaRPr lang="en-US" dirty="0"/>
          </a:p>
          <a:p>
            <a:pPr lvl="1" eaLnBrk="1" hangingPunct="1">
              <a:lnSpc>
                <a:spcPct val="90000"/>
              </a:lnSpc>
            </a:pPr>
            <a:r>
              <a:rPr lang="en-US" dirty="0" smtClean="0"/>
              <a:t>Very useful to apply a function to a different scope</a:t>
            </a:r>
          </a:p>
          <a:p>
            <a:pPr lvl="1" eaLnBrk="1" hangingPunct="1">
              <a:lnSpc>
                <a:spcPct val="90000"/>
              </a:lnSpc>
            </a:pPr>
            <a:endParaRPr lang="en-US" dirty="0" smtClean="0"/>
          </a:p>
          <a:p>
            <a:pPr eaLnBrk="1" hangingPunct="1">
              <a:lnSpc>
                <a:spcPct val="90000"/>
              </a:lnSpc>
            </a:pPr>
            <a:r>
              <a:rPr lang="en-US" dirty="0" smtClean="0"/>
              <a:t>We’re going to see them in that chapter…</a:t>
            </a:r>
            <a:endParaRPr lang="en-US" dirty="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454313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Apply</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i="1" dirty="0" smtClean="0"/>
          </a:p>
          <a:p>
            <a:pPr eaLnBrk="1" hangingPunct="1">
              <a:lnSpc>
                <a:spcPct val="90000"/>
              </a:lnSpc>
            </a:pPr>
            <a:r>
              <a:rPr lang="en-US" i="1" dirty="0" smtClean="0"/>
              <a:t>apply(…)</a:t>
            </a:r>
            <a:r>
              <a:rPr lang="en-US" dirty="0" smtClean="0"/>
              <a:t> method allows to assign a different </a:t>
            </a:r>
            <a:r>
              <a:rPr lang="en-US" i="1" dirty="0" smtClean="0"/>
              <a:t>this </a:t>
            </a:r>
            <a:r>
              <a:rPr lang="en-US" dirty="0" smtClean="0"/>
              <a:t>object when calling an existing function</a:t>
            </a:r>
          </a:p>
          <a:p>
            <a:pPr lvl="1" eaLnBrk="1" hangingPunct="1">
              <a:lnSpc>
                <a:spcPct val="90000"/>
              </a:lnSpc>
            </a:pPr>
            <a:endParaRPr lang="en-US" i="1" dirty="0" smtClean="0"/>
          </a:p>
          <a:p>
            <a:pPr lvl="1" eaLnBrk="1" hangingPunct="1">
              <a:lnSpc>
                <a:spcPct val="90000"/>
              </a:lnSpc>
            </a:pPr>
            <a:r>
              <a:rPr lang="en-US" i="1" dirty="0" smtClean="0"/>
              <a:t>this </a:t>
            </a:r>
            <a:r>
              <a:rPr lang="en-US" dirty="0" smtClean="0"/>
              <a:t>refers to the current object or the calling context / scope</a:t>
            </a:r>
          </a:p>
          <a:p>
            <a:pPr eaLnBrk="1" hangingPunct="1">
              <a:lnSpc>
                <a:spcPct val="90000"/>
              </a:lnSpc>
            </a:pP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9116029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107504" y="265212"/>
            <a:ext cx="8928992" cy="48245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t>
            </a:r>
            <a:r>
              <a:rPr lang="en-GB" b="1" dirty="0" err="1" smtClean="0">
                <a:solidFill>
                  <a:srgbClr val="0070C0"/>
                </a:solidFill>
                <a:latin typeface="Courier New" pitchFamily="-106" charset="0"/>
                <a:ea typeface="ＭＳ Ｐゴシック" pitchFamily="-106" charset="-128"/>
                <a:cs typeface="Courier New" pitchFamily="-106" charset="0"/>
              </a:rPr>
              <a:t>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marion</a:t>
            </a:r>
            <a:r>
              <a:rPr lang="en-GB" b="1" dirty="0" smtClean="0">
                <a:solidFill>
                  <a:schemeClr val="tx1"/>
                </a:solidFill>
                <a:latin typeface="Courier New" pitchFamily="-106" charset="0"/>
                <a:ea typeface="ＭＳ Ｐゴシック" pitchFamily="-106" charset="-128"/>
                <a:cs typeface="Courier New" pitchFamily="-106" charset="0"/>
              </a:rPr>
              <a:t> =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name: "</a:t>
            </a:r>
            <a:r>
              <a:rPr lang="en-GB" b="1" dirty="0">
                <a:solidFill>
                  <a:srgbClr val="00B050"/>
                </a:solidFill>
                <a:latin typeface="Courier New" pitchFamily="1" charset="0"/>
              </a:rPr>
              <a:t>Marion </a:t>
            </a:r>
            <a:r>
              <a:rPr lang="en-GB" b="1" dirty="0" err="1">
                <a:solidFill>
                  <a:srgbClr val="00B050"/>
                </a:solidFill>
                <a:latin typeface="Courier New" pitchFamily="1" charset="0"/>
              </a:rPr>
              <a:t>Cotillard</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eat: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eat some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die: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0000"/>
                </a:solidFill>
                <a:latin typeface="Courier New" pitchFamily="1" charset="0"/>
              </a:rPr>
              <a:t>"</a:t>
            </a:r>
            <a:r>
              <a:rPr lang="en-GB" b="1" dirty="0">
                <a:solidFill>
                  <a:srgbClr val="00B050"/>
                </a:solidFill>
                <a:latin typeface="Courier New" pitchFamily="1" charset="0"/>
              </a:rPr>
              <a:t> says: </a:t>
            </a:r>
            <a:r>
              <a:rPr lang="en-GB" b="1" dirty="0" err="1" smtClean="0">
                <a:solidFill>
                  <a:srgbClr val="00B050"/>
                </a:solidFill>
                <a:latin typeface="Courier New" pitchFamily="1" charset="0"/>
              </a:rPr>
              <a:t>bweeeeeuh</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 { name: "</a:t>
            </a:r>
            <a:r>
              <a:rPr lang="en-GB" b="1" dirty="0">
                <a:solidFill>
                  <a:srgbClr val="00B050"/>
                </a:solidFill>
                <a:latin typeface="Courier New" pitchFamily="1" charset="0"/>
              </a:rPr>
              <a:t>Kevin Doe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marion.eat.apply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beef</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marion.die.apply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cxnSp>
        <p:nvCxnSpPr>
          <p:cNvPr id="11" name="Straight Connector 10"/>
          <p:cNvCxnSpPr/>
          <p:nvPr/>
        </p:nvCxnSpPr>
        <p:spPr>
          <a:xfrm>
            <a:off x="1115616" y="265212"/>
            <a:ext cx="0" cy="482453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1063480" y="2372301"/>
            <a:ext cx="3276333" cy="646331"/>
          </a:xfrm>
          <a:prstGeom prst="rect">
            <a:avLst/>
          </a:prstGeom>
          <a:noFill/>
        </p:spPr>
        <p:txBody>
          <a:bodyPr wrap="none" rtlCol="0">
            <a:spAutoFit/>
          </a:bodyPr>
          <a:lstStyle/>
          <a:p>
            <a:r>
              <a:rPr lang="en-US" sz="3600" b="1" dirty="0" smtClean="0">
                <a:latin typeface="Calibri"/>
                <a:cs typeface="Calibri"/>
              </a:rPr>
              <a:t>Apply - Example</a:t>
            </a:r>
            <a:endParaRPr lang="en-US" sz="3600" b="1" dirty="0">
              <a:latin typeface="Calibri"/>
              <a:cs typeface="Calibri"/>
            </a:endParaRPr>
          </a:p>
        </p:txBody>
      </p:sp>
      <p:pic>
        <p:nvPicPr>
          <p:cNvPr id="13" name="Picture 12" descr="Screen Shot 2012-08-02 at 6.05.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4441676"/>
            <a:ext cx="3251200" cy="800100"/>
          </a:xfrm>
          <a:prstGeom prst="rect">
            <a:avLst/>
          </a:prstGeom>
          <a:ln>
            <a:solidFill>
              <a:srgbClr val="000000"/>
            </a:solidFill>
          </a:ln>
        </p:spPr>
      </p:pic>
    </p:spTree>
    <p:extLst>
      <p:ext uri="{BB962C8B-B14F-4D97-AF65-F5344CB8AC3E}">
        <p14:creationId xmlns:p14="http://schemas.microsoft.com/office/powerpoint/2010/main" val="27153159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Call</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call(…)</a:t>
            </a:r>
            <a:r>
              <a:rPr lang="en-US" dirty="0" smtClean="0"/>
              <a:t> do the same thing than </a:t>
            </a:r>
            <a:r>
              <a:rPr lang="en-US" i="1" dirty="0" smtClean="0"/>
              <a:t>apply(…)</a:t>
            </a:r>
            <a:endParaRPr lang="en-US" i="1" dirty="0"/>
          </a:p>
          <a:p>
            <a:pPr eaLnBrk="1" hangingPunct="1">
              <a:lnSpc>
                <a:spcPct val="90000"/>
              </a:lnSpc>
            </a:pPr>
            <a:endParaRPr lang="en-US" i="1" dirty="0" smtClean="0"/>
          </a:p>
          <a:p>
            <a:pPr eaLnBrk="1" hangingPunct="1">
              <a:lnSpc>
                <a:spcPct val="90000"/>
              </a:lnSpc>
            </a:pPr>
            <a:r>
              <a:rPr lang="en-US" dirty="0" smtClean="0"/>
              <a:t>The difference is on the arguments</a:t>
            </a:r>
          </a:p>
          <a:p>
            <a:pPr lvl="1" eaLnBrk="1" hangingPunct="1">
              <a:lnSpc>
                <a:spcPct val="90000"/>
              </a:lnSpc>
            </a:pPr>
            <a:r>
              <a:rPr lang="en-US" i="1" dirty="0" smtClean="0"/>
              <a:t>apply(…) </a:t>
            </a:r>
            <a:r>
              <a:rPr lang="en-US" dirty="0" smtClean="0"/>
              <a:t>accepts a single array of arguments</a:t>
            </a:r>
          </a:p>
          <a:p>
            <a:pPr lvl="1" eaLnBrk="1" hangingPunct="1">
              <a:lnSpc>
                <a:spcPct val="90000"/>
              </a:lnSpc>
            </a:pPr>
            <a:r>
              <a:rPr lang="en-US" i="1" dirty="0" smtClean="0"/>
              <a:t>call(…) </a:t>
            </a:r>
            <a:r>
              <a:rPr lang="en-US" dirty="0" smtClean="0"/>
              <a:t>accepts an argument list</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3793604"/>
            <a:ext cx="8712968" cy="13681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myObject.myFunction.apply</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myOtherObject</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[param1</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param2]);</a:t>
            </a:r>
          </a:p>
          <a:p>
            <a:pPr eaLnBrk="1" hangingPunct="1"/>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myObject.myFunction.call</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myOtherObject</a:t>
            </a:r>
            <a:r>
              <a:rPr lang="en-GB" b="1" dirty="0" smtClean="0">
                <a:solidFill>
                  <a:srgbClr val="000000"/>
                </a:solidFill>
                <a:latin typeface="Courier New" pitchFamily="-106" charset="0"/>
                <a:ea typeface="ＭＳ Ｐゴシック" pitchFamily="-106" charset="-128"/>
                <a:cs typeface="Courier New" pitchFamily="-106" charset="0"/>
              </a:rPr>
              <a:t>, param1, param2);</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9582026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JavaScript is a scripting language</a:t>
            </a:r>
          </a:p>
          <a:p>
            <a:endParaRPr lang="en-US" dirty="0" smtClean="0"/>
          </a:p>
          <a:p>
            <a:r>
              <a:rPr lang="en-US" dirty="0" smtClean="0"/>
              <a:t>Mostly known for </a:t>
            </a:r>
            <a:r>
              <a:rPr lang="en-US" dirty="0"/>
              <a:t>building browser-based </a:t>
            </a:r>
            <a:r>
              <a:rPr lang="en-US" dirty="0" smtClean="0"/>
              <a:t>applications</a:t>
            </a:r>
          </a:p>
          <a:p>
            <a:pPr lvl="1"/>
            <a:r>
              <a:rPr lang="en-US" dirty="0" smtClean="0"/>
              <a:t>User Interactions</a:t>
            </a:r>
          </a:p>
          <a:p>
            <a:pPr lvl="1"/>
            <a:r>
              <a:rPr lang="en-US" dirty="0" smtClean="0"/>
              <a:t>Animations</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Presentation</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smtClean="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bind(…) </a:t>
            </a:r>
            <a:r>
              <a:rPr lang="en-US" dirty="0"/>
              <a:t>method </a:t>
            </a:r>
            <a:r>
              <a:rPr lang="en-US" dirty="0" smtClean="0"/>
              <a:t>creates </a:t>
            </a:r>
            <a:r>
              <a:rPr lang="en-US" dirty="0"/>
              <a:t>a new function </a:t>
            </a:r>
            <a:r>
              <a:rPr lang="en-US" dirty="0" smtClean="0"/>
              <a:t>corresponding to the original…</a:t>
            </a:r>
          </a:p>
          <a:p>
            <a:pPr lvl="1" eaLnBrk="1" hangingPunct="1">
              <a:lnSpc>
                <a:spcPct val="90000"/>
              </a:lnSpc>
            </a:pPr>
            <a:r>
              <a:rPr lang="en-US" dirty="0" smtClean="0"/>
              <a:t>… but with a different </a:t>
            </a:r>
            <a:r>
              <a:rPr lang="en-US" i="1" dirty="0" smtClean="0"/>
              <a:t>this </a:t>
            </a:r>
            <a:r>
              <a:rPr lang="en-US" dirty="0" smtClean="0"/>
              <a:t>!</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251520" y="2641476"/>
            <a:ext cx="8712968"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point = </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6600"/>
                </a:solidFill>
                <a:latin typeface="Courier New" pitchFamily="-106" charset="0"/>
                <a:ea typeface="ＭＳ Ｐゴシック" pitchFamily="-106" charset="-128"/>
                <a:cs typeface="Courier New" pitchFamily="-106" charset="0"/>
              </a:rPr>
              <a:t>81</a:t>
            </a:r>
            <a:r>
              <a:rPr lang="en-GB" b="1" dirty="0" smtClean="0">
                <a:solidFill>
                  <a:srgbClr val="000000"/>
                </a:solidFill>
                <a:latin typeface="Courier New" pitchFamily="-106" charset="0"/>
                <a:ea typeface="ＭＳ Ｐゴシック" pitchFamily="-106" charset="-128"/>
                <a:cs typeface="Courier New" pitchFamily="-106" charset="0"/>
              </a:rPr>
              <a:t>, y: </a:t>
            </a:r>
            <a:r>
              <a:rPr lang="en-GB" b="1" dirty="0" smtClean="0">
                <a:solidFill>
                  <a:srgbClr val="FF6600"/>
                </a:solidFill>
                <a:latin typeface="Courier New" pitchFamily="-106" charset="0"/>
                <a:ea typeface="ＭＳ Ｐゴシック" pitchFamily="-106" charset="-128"/>
                <a:cs typeface="Courier New" pitchFamily="-106" charset="0"/>
              </a:rPr>
              <a:t>18</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.x</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anotherObject</a:t>
            </a:r>
            <a:r>
              <a:rPr lang="en-GB" b="1" dirty="0" smtClean="0">
                <a:solidFill>
                  <a:srgbClr val="000000"/>
                </a:solidFill>
                <a:latin typeface="Courier New" pitchFamily="-106" charset="0"/>
                <a:ea typeface="ＭＳ Ｐゴシック" pitchFamily="-106" charset="-128"/>
                <a:cs typeface="Courier New" pitchFamily="-106" charset="0"/>
              </a:rPr>
              <a:t> = { x: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point.getX.bind</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anotherObject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42</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5" name="Picture 4" descr="Screen Shot 2012-08-02 at 6.3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170" y="2281436"/>
            <a:ext cx="2862830" cy="757808"/>
          </a:xfrm>
          <a:prstGeom prst="rect">
            <a:avLst/>
          </a:prstGeom>
          <a:ln>
            <a:solidFill>
              <a:srgbClr val="000000"/>
            </a:solidFill>
          </a:ln>
        </p:spPr>
      </p:pic>
    </p:spTree>
    <p:extLst>
      <p:ext uri="{BB962C8B-B14F-4D97-AF65-F5344CB8AC3E}">
        <p14:creationId xmlns:p14="http://schemas.microsoft.com/office/powerpoint/2010/main" val="322644697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We can imagine that a simple version of the </a:t>
            </a:r>
            <a:r>
              <a:rPr lang="en-US" i="1" dirty="0" smtClean="0"/>
              <a:t>bind()</a:t>
            </a:r>
            <a:r>
              <a:rPr lang="en-US" dirty="0" smtClean="0"/>
              <a:t> method would be like this :</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But why define a </a:t>
            </a:r>
            <a:r>
              <a:rPr lang="en-US" i="1" dirty="0" smtClean="0"/>
              <a:t>self </a:t>
            </a:r>
            <a:r>
              <a:rPr lang="en-US" dirty="0" smtClean="0"/>
              <a:t>variable ?</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2425452"/>
            <a:ext cx="8712968"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0082368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smtClean="0"/>
              <a:t>this</a:t>
            </a:r>
            <a:endParaRPr lang="en-US" i="1"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As we said earlier, </a:t>
            </a:r>
            <a:r>
              <a:rPr lang="en-US" i="1" dirty="0" smtClean="0"/>
              <a:t>this </a:t>
            </a:r>
            <a:r>
              <a:rPr lang="en-US" dirty="0" smtClean="0"/>
              <a:t>represents the current context</a:t>
            </a:r>
          </a:p>
          <a:p>
            <a:pPr eaLnBrk="1" hangingPunct="1">
              <a:lnSpc>
                <a:spcPct val="90000"/>
              </a:lnSpc>
            </a:pPr>
            <a:r>
              <a:rPr lang="en-US" dirty="0" smtClean="0"/>
              <a:t>But in the returned method, the context is the </a:t>
            </a:r>
            <a:r>
              <a:rPr lang="en-US" i="1" dirty="0" smtClean="0"/>
              <a:t>bind</a:t>
            </a:r>
            <a:r>
              <a:rPr lang="en-US" dirty="0" smtClean="0"/>
              <a:t> function and not the prototype</a:t>
            </a:r>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3145532"/>
            <a:ext cx="8712968"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i="1" dirty="0">
                <a:solidFill>
                  <a:srgbClr val="479B8F"/>
                </a:solidFill>
                <a:latin typeface="Courier New" pitchFamily="-106" charset="0"/>
                <a:ea typeface="ＭＳ Ｐゴシック" pitchFamily="-106" charset="-128"/>
                <a:cs typeface="Courier New" pitchFamily="-106" charset="0"/>
              </a:rPr>
              <a:t>this</a:t>
            </a:r>
            <a:r>
              <a:rPr lang="en-GB" b="1" dirty="0">
                <a:solidFill>
                  <a:srgbClr val="479B8F"/>
                </a:solidFill>
                <a:latin typeface="Courier New" pitchFamily="-106" charset="0"/>
                <a:ea typeface="ＭＳ Ｐゴシック" pitchFamily="-106" charset="-128"/>
                <a:cs typeface="Courier New" pitchFamily="-106" charset="0"/>
              </a:rPr>
              <a:t> is the prototype context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Here, </a:t>
            </a:r>
            <a:r>
              <a:rPr lang="en-GB" b="1" i="1" dirty="0">
                <a:solidFill>
                  <a:srgbClr val="479B8F"/>
                </a:solidFill>
                <a:latin typeface="Courier New" pitchFamily="-106" charset="0"/>
                <a:ea typeface="ＭＳ Ｐゴシック" pitchFamily="-106" charset="-128"/>
                <a:cs typeface="Courier New" pitchFamily="-106" charset="0"/>
              </a:rPr>
              <a:t>this != </a:t>
            </a:r>
            <a:r>
              <a:rPr lang="en-GB" b="1" i="1" dirty="0" smtClean="0">
                <a:solidFill>
                  <a:srgbClr val="479B8F"/>
                </a:solidFill>
                <a:latin typeface="Courier New" pitchFamily="-106" charset="0"/>
                <a:ea typeface="ＭＳ Ｐゴシック" pitchFamily="-106" charset="-128"/>
                <a:cs typeface="Courier New" pitchFamily="-106" charset="0"/>
              </a:rPr>
              <a:t>self </a:t>
            </a:r>
            <a:r>
              <a:rPr lang="en-GB" b="1" dirty="0" smtClean="0">
                <a:solidFill>
                  <a:srgbClr val="479B8F"/>
                </a:solidFill>
                <a:latin typeface="Courier New" pitchFamily="-106" charset="0"/>
                <a:ea typeface="ＭＳ Ｐゴシック" pitchFamily="-106" charset="-128"/>
                <a:cs typeface="Courier New" pitchFamily="-106" charset="0"/>
              </a:rPr>
              <a:t>because </a:t>
            </a:r>
            <a:r>
              <a:rPr lang="en-GB" b="1" i="1" dirty="0" smtClean="0">
                <a:solidFill>
                  <a:srgbClr val="479B8F"/>
                </a:solidFill>
                <a:latin typeface="Courier New" pitchFamily="-106" charset="0"/>
                <a:ea typeface="ＭＳ Ｐゴシック" pitchFamily="-106" charset="-128"/>
                <a:cs typeface="Courier New" pitchFamily="-106" charset="0"/>
              </a:rPr>
              <a:t>this </a:t>
            </a:r>
            <a:r>
              <a:rPr lang="en-GB" b="1" dirty="0" smtClean="0">
                <a:solidFill>
                  <a:srgbClr val="479B8F"/>
                </a:solidFill>
                <a:latin typeface="Courier New" pitchFamily="-106" charset="0"/>
                <a:ea typeface="ＭＳ Ｐゴシック" pitchFamily="-106" charset="-128"/>
                <a:cs typeface="Courier New" pitchFamily="-106" charset="0"/>
              </a:rPr>
              <a:t>is the bind </a:t>
            </a: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 function context and not the prototype one.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34779086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79961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flipH="1">
            <a:off x="4716016" y="2427582"/>
            <a:ext cx="4427984" cy="2878190"/>
          </a:xfrm>
          <a:prstGeom prst="rect">
            <a:avLst/>
          </a:prstGeom>
        </p:spPr>
      </p:pic>
    </p:spTree>
    <p:extLst>
      <p:ext uri="{BB962C8B-B14F-4D97-AF65-F5344CB8AC3E}">
        <p14:creationId xmlns:p14="http://schemas.microsoft.com/office/powerpoint/2010/main" val="71484277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Java or C#, inheritance is useful to:</a:t>
            </a:r>
          </a:p>
          <a:p>
            <a:pPr lvl="1" eaLnBrk="1" hangingPunct="1">
              <a:lnSpc>
                <a:spcPct val="90000"/>
              </a:lnSpc>
            </a:pPr>
            <a:r>
              <a:rPr lang="en-US" dirty="0" smtClean="0"/>
              <a:t>Code reuse</a:t>
            </a:r>
          </a:p>
          <a:p>
            <a:pPr lvl="1" eaLnBrk="1" hangingPunct="1">
              <a:lnSpc>
                <a:spcPct val="90000"/>
              </a:lnSpc>
            </a:pPr>
            <a:r>
              <a:rPr lang="en-US" dirty="0"/>
              <a:t>Avoid the need for the programmer to write explicit casting </a:t>
            </a:r>
            <a:r>
              <a:rPr lang="en-US" dirty="0" smtClean="0"/>
              <a:t>operations (class hierarchy)</a:t>
            </a:r>
          </a:p>
          <a:p>
            <a:pPr eaLnBrk="1" hangingPunct="1">
              <a:lnSpc>
                <a:spcPct val="90000"/>
              </a:lnSpc>
            </a:pPr>
            <a:endParaRPr lang="en-US" dirty="0"/>
          </a:p>
          <a:p>
            <a:pPr eaLnBrk="1" hangingPunct="1">
              <a:lnSpc>
                <a:spcPct val="90000"/>
              </a:lnSpc>
            </a:pPr>
            <a:r>
              <a:rPr lang="en-US" dirty="0" smtClean="0"/>
              <a:t>JavaScript is a loosely typed language</a:t>
            </a:r>
          </a:p>
          <a:p>
            <a:pPr lvl="1" eaLnBrk="1" hangingPunct="1">
              <a:lnSpc>
                <a:spcPct val="90000"/>
              </a:lnSpc>
            </a:pPr>
            <a:r>
              <a:rPr lang="en-US" dirty="0" smtClean="0"/>
              <a:t>No cast problem</a:t>
            </a:r>
          </a:p>
          <a:p>
            <a:pPr eaLnBrk="1" hangingPunct="1">
              <a:lnSpc>
                <a:spcPct val="90000"/>
              </a:lnSpc>
            </a:pPr>
            <a:r>
              <a:rPr lang="en-US" dirty="0" smtClean="0"/>
              <a:t>What matters about an object is what it can do!</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429712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&amp; Prototypes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JavaScript is a prototypal language</a:t>
            </a:r>
          </a:p>
          <a:p>
            <a:pPr lvl="1" eaLnBrk="1" hangingPunct="1">
              <a:lnSpc>
                <a:spcPct val="90000"/>
              </a:lnSpc>
            </a:pPr>
            <a:endParaRPr lang="en-US" dirty="0" smtClean="0"/>
          </a:p>
          <a:p>
            <a:pPr lvl="1" eaLnBrk="1" hangingPunct="1">
              <a:lnSpc>
                <a:spcPct val="90000"/>
              </a:lnSpc>
            </a:pPr>
            <a:r>
              <a:rPr lang="en-US" dirty="0" smtClean="0"/>
              <a:t>Objects inherit directly from other objects called prototypes</a:t>
            </a:r>
          </a:p>
          <a:p>
            <a:pPr lvl="1" eaLnBrk="1" hangingPunct="1">
              <a:lnSpc>
                <a:spcPct val="90000"/>
              </a:lnSpc>
            </a:pPr>
            <a:endParaRPr lang="en-US" dirty="0" smtClean="0"/>
          </a:p>
          <a:p>
            <a:pPr lvl="1" eaLnBrk="1" hangingPunct="1">
              <a:lnSpc>
                <a:spcPct val="90000"/>
              </a:lnSpc>
            </a:pPr>
            <a:r>
              <a:rPr lang="en-US" dirty="0" smtClean="0"/>
              <a:t>An object can have and be a prototype at the same time</a:t>
            </a:r>
          </a:p>
          <a:p>
            <a:pPr lvl="2" eaLnBrk="1" hangingPunct="1">
              <a:lnSpc>
                <a:spcPct val="90000"/>
              </a:lnSpc>
            </a:pPr>
            <a:r>
              <a:rPr lang="en-US" dirty="0" smtClean="0"/>
              <a:t>Like a class can be a sub-class and a parent-class</a:t>
            </a:r>
          </a:p>
          <a:p>
            <a:pPr lvl="1" eaLnBrk="1" hangingPunct="1">
              <a:lnSpc>
                <a:spcPct val="90000"/>
              </a:lnSpc>
            </a:pPr>
            <a:endParaRPr lang="en-US" dirty="0"/>
          </a:p>
          <a:p>
            <a:pPr lvl="1" eaLnBrk="1" hangingPunct="1">
              <a:lnSpc>
                <a:spcPct val="90000"/>
              </a:lnSpc>
            </a:pPr>
            <a:endParaRPr lang="en-US"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768406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à coins arrondis 4"/>
          <p:cNvSpPr/>
          <p:nvPr/>
        </p:nvSpPr>
        <p:spPr>
          <a:xfrm>
            <a:off x="4283968" y="1129308"/>
            <a:ext cx="4680520"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 = { prop: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objectB.anotherProp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24</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objectC.prop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19" name="TextBox 18"/>
          <p:cNvSpPr txBox="1"/>
          <p:nvPr/>
        </p:nvSpPr>
        <p:spPr>
          <a:xfrm>
            <a:off x="5436096" y="4441676"/>
            <a:ext cx="2417282" cy="461665"/>
          </a:xfrm>
          <a:prstGeom prst="rect">
            <a:avLst/>
          </a:prstGeom>
          <a:noFill/>
        </p:spPr>
        <p:txBody>
          <a:bodyPr wrap="none" rtlCol="0">
            <a:spAutoFit/>
          </a:bodyPr>
          <a:lstStyle/>
          <a:p>
            <a:r>
              <a:rPr lang="en-US" sz="2400" dirty="0" smtClean="0"/>
              <a:t>Who has </a:t>
            </a:r>
            <a:r>
              <a:rPr lang="en-US" sz="2400" i="1" dirty="0" smtClean="0"/>
              <a:t>prop </a:t>
            </a:r>
            <a:r>
              <a:rPr lang="en-US" sz="2400" dirty="0" smtClean="0"/>
              <a:t>?</a:t>
            </a:r>
            <a:endParaRPr lang="en-US" sz="2400" i="1" dirty="0"/>
          </a:p>
        </p:txBody>
      </p:sp>
    </p:spTree>
    <p:extLst>
      <p:ext uri="{BB962C8B-B14F-4D97-AF65-F5344CB8AC3E}">
        <p14:creationId xmlns:p14="http://schemas.microsoft.com/office/powerpoint/2010/main" val="42444083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319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8237127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10" name="Picture 9"/>
          <p:cNvPicPr>
            <a:picLocks noChangeAspect="1"/>
          </p:cNvPicPr>
          <p:nvPr/>
        </p:nvPicPr>
        <p:blipFill>
          <a:blip r:embed="rId3"/>
          <a:stretch>
            <a:fillRect/>
          </a:stretch>
        </p:blipFill>
        <p:spPr>
          <a:xfrm>
            <a:off x="179512" y="2713484"/>
            <a:ext cx="4815887" cy="2459856"/>
          </a:xfrm>
          <a:prstGeom prst="rect">
            <a:avLst/>
          </a:prstGeom>
          <a:ln>
            <a:noFill/>
          </a:ln>
        </p:spPr>
      </p:pic>
      <p:pic>
        <p:nvPicPr>
          <p:cNvPr id="11" name="Picture 10"/>
          <p:cNvPicPr>
            <a:picLocks noChangeAspect="1"/>
          </p:cNvPicPr>
          <p:nvPr/>
        </p:nvPicPr>
        <p:blipFill>
          <a:blip r:embed="rId4"/>
          <a:stretch>
            <a:fillRect/>
          </a:stretch>
        </p:blipFill>
        <p:spPr>
          <a:xfrm>
            <a:off x="5292080" y="193204"/>
            <a:ext cx="3536968" cy="5126180"/>
          </a:xfrm>
          <a:prstGeom prst="rect">
            <a:avLst/>
          </a:prstGeom>
        </p:spPr>
      </p:pic>
      <p:pic>
        <p:nvPicPr>
          <p:cNvPr id="12" name="Picture 11"/>
          <p:cNvPicPr>
            <a:picLocks noChangeAspect="1"/>
          </p:cNvPicPr>
          <p:nvPr/>
        </p:nvPicPr>
        <p:blipFill>
          <a:blip r:embed="rId5"/>
          <a:stretch>
            <a:fillRect/>
          </a:stretch>
        </p:blipFill>
        <p:spPr>
          <a:xfrm>
            <a:off x="323528" y="676613"/>
            <a:ext cx="5472608" cy="1892855"/>
          </a:xfrm>
          <a:prstGeom prst="rect">
            <a:avLst/>
          </a:prstGeom>
        </p:spPr>
      </p:pic>
    </p:spTree>
    <p:extLst>
      <p:ext uri="{BB962C8B-B14F-4D97-AF65-F5344CB8AC3E}">
        <p14:creationId xmlns:p14="http://schemas.microsoft.com/office/powerpoint/2010/main" val="86519343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7535496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44031360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141451983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
        <p:nvSpPr>
          <p:cNvPr id="16" name="TextBox 15"/>
          <p:cNvSpPr txBox="1"/>
          <p:nvPr/>
        </p:nvSpPr>
        <p:spPr>
          <a:xfrm>
            <a:off x="2771800" y="1417340"/>
            <a:ext cx="796362" cy="400110"/>
          </a:xfrm>
          <a:prstGeom prst="rect">
            <a:avLst/>
          </a:prstGeom>
          <a:noFill/>
        </p:spPr>
        <p:txBody>
          <a:bodyPr wrap="none" rtlCol="0">
            <a:spAutoFit/>
          </a:bodyPr>
          <a:lstStyle/>
          <a:p>
            <a:r>
              <a:rPr lang="en-US" sz="2000" b="1" dirty="0" smtClean="0"/>
              <a:t>Yes !</a:t>
            </a:r>
            <a:endParaRPr lang="en-US" sz="2000" b="1" dirty="0"/>
          </a:p>
        </p:txBody>
      </p:sp>
    </p:spTree>
    <p:extLst>
      <p:ext uri="{BB962C8B-B14F-4D97-AF65-F5344CB8AC3E}">
        <p14:creationId xmlns:p14="http://schemas.microsoft.com/office/powerpoint/2010/main" val="412143499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993404"/>
            <a:ext cx="8785225" cy="30243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phone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dial: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(number)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cellular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(phone);</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cellular.sendSms</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(text)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smartPhone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(cellular);</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smartPhone.browseWebsite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url</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59245683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Person(</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Person.prototype.eat</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eating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Person.prototype.sleep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8584399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Employee(</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Person.apply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Person.prototype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Employee.prototype.work</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working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3105313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Manager.prototype</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Manager.prototype.work</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managing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25334549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r>
              <a:rPr lang="en-US" dirty="0"/>
              <a:t>:</a:t>
            </a: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barney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a:solidFill>
                  <a:srgbClr val="00B050"/>
                </a:solidFill>
                <a:latin typeface="Courier New" pitchFamily="1" charset="0"/>
              </a:rPr>
              <a:t>Barney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Stinson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1234</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barney.work</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Person.prototype.sleep</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barney.sleep</a:t>
            </a:r>
            <a:r>
              <a:rPr lang="en-GB" b="1" dirty="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8-01 at 4.3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4297660"/>
            <a:ext cx="2562997" cy="864096"/>
          </a:xfrm>
          <a:prstGeom prst="rect">
            <a:avLst/>
          </a:prstGeom>
          <a:ln>
            <a:solidFill>
              <a:srgbClr val="000000"/>
            </a:solidFill>
          </a:ln>
        </p:spPr>
      </p:pic>
    </p:spTree>
    <p:extLst>
      <p:ext uri="{BB962C8B-B14F-4D97-AF65-F5344CB8AC3E}">
        <p14:creationId xmlns:p14="http://schemas.microsoft.com/office/powerpoint/2010/main" val="27818443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 y="1633364"/>
            <a:ext cx="9143997" cy="3651021"/>
          </a:xfrm>
          <a:prstGeom prst="rect">
            <a:avLst/>
          </a:prstGeom>
        </p:spPr>
      </p:pic>
      <p:sp>
        <p:nvSpPr>
          <p:cNvPr id="5" name="Rectangle 4"/>
          <p:cNvSpPr/>
          <p:nvPr/>
        </p:nvSpPr>
        <p:spPr>
          <a:xfrm>
            <a:off x="4836771" y="4801716"/>
            <a:ext cx="4277884" cy="369332"/>
          </a:xfrm>
          <a:prstGeom prst="rect">
            <a:avLst/>
          </a:prstGeom>
        </p:spPr>
        <p:txBody>
          <a:bodyPr wrap="none">
            <a:spAutoFit/>
          </a:bodyPr>
          <a:lstStyle/>
          <a:p>
            <a:r>
              <a:rPr lang="en-US" u="sng" dirty="0"/>
              <a:t>https://</a:t>
            </a:r>
            <a:r>
              <a:rPr lang="en-US" u="sng" dirty="0" err="1"/>
              <a:t>github.com</a:t>
            </a:r>
            <a:r>
              <a:rPr lang="en-US" u="sng" dirty="0"/>
              <a:t>/languages/JavaScript</a:t>
            </a:r>
            <a:endParaRPr lang="en-US" dirty="0"/>
          </a:p>
        </p:txBody>
      </p:sp>
    </p:spTree>
    <p:extLst>
      <p:ext uri="{BB962C8B-B14F-4D97-AF65-F5344CB8AC3E}">
        <p14:creationId xmlns:p14="http://schemas.microsoft.com/office/powerpoint/2010/main" val="152348381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2.zip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Replace the </a:t>
            </a:r>
            <a:r>
              <a:rPr lang="en-US" i="1" dirty="0" err="1" smtClean="0"/>
              <a:t>Tamagocci.js</a:t>
            </a:r>
            <a:r>
              <a:rPr lang="en-US" i="1" dirty="0" smtClean="0"/>
              <a:t> </a:t>
            </a:r>
            <a:r>
              <a:rPr lang="en-US" dirty="0" smtClean="0"/>
              <a:t>by your own code</a:t>
            </a:r>
          </a:p>
          <a:p>
            <a:pPr eaLnBrk="1" hangingPunct="1">
              <a:lnSpc>
                <a:spcPct val="90000"/>
              </a:lnSpc>
            </a:pPr>
            <a:endParaRPr lang="en-US" i="1" dirty="0"/>
          </a:p>
          <a:p>
            <a:pPr eaLnBrk="1" hangingPunct="1">
              <a:lnSpc>
                <a:spcPct val="90000"/>
              </a:lnSpc>
            </a:pPr>
            <a:r>
              <a:rPr lang="en-US" dirty="0" smtClean="0"/>
              <a:t>Update it to make it pass the new tests</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948565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Property Descriptors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6444208" y="1921396"/>
            <a:ext cx="2292991" cy="2757322"/>
          </a:xfrm>
          <a:prstGeom prst="rect">
            <a:avLst/>
          </a:prstGeom>
        </p:spPr>
      </p:pic>
    </p:spTree>
    <p:extLst>
      <p:ext uri="{BB962C8B-B14F-4D97-AF65-F5344CB8AC3E}">
        <p14:creationId xmlns:p14="http://schemas.microsoft.com/office/powerpoint/2010/main" val="229111532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Each object property is linked to an object called </a:t>
            </a:r>
            <a:r>
              <a:rPr lang="en-US" b="1" dirty="0" smtClean="0"/>
              <a:t>Property Descriptor</a:t>
            </a:r>
          </a:p>
          <a:p>
            <a:pPr eaLnBrk="1" hangingPunct="1">
              <a:lnSpc>
                <a:spcPct val="90000"/>
              </a:lnSpc>
            </a:pPr>
            <a:endParaRPr lang="en-US" b="1" dirty="0"/>
          </a:p>
          <a:p>
            <a:pPr eaLnBrk="1" hangingPunct="1">
              <a:lnSpc>
                <a:spcPct val="90000"/>
              </a:lnSpc>
            </a:pPr>
            <a:r>
              <a:rPr lang="en-US" dirty="0" smtClean="0"/>
              <a:t>Two types of Property Descriptors:</a:t>
            </a:r>
          </a:p>
          <a:p>
            <a:pPr lvl="1" eaLnBrk="1" hangingPunct="1">
              <a:lnSpc>
                <a:spcPct val="90000"/>
              </a:lnSpc>
            </a:pPr>
            <a:r>
              <a:rPr lang="en-US" dirty="0" smtClean="0"/>
              <a:t>Data descriptors</a:t>
            </a:r>
          </a:p>
          <a:p>
            <a:pPr lvl="1" eaLnBrk="1" hangingPunct="1">
              <a:lnSpc>
                <a:spcPct val="90000"/>
              </a:lnSpc>
            </a:pPr>
            <a:r>
              <a:rPr lang="en-US" dirty="0" err="1" smtClean="0"/>
              <a:t>Accessor</a:t>
            </a:r>
            <a:r>
              <a:rPr lang="en-US" dirty="0" smtClean="0"/>
              <a:t> descriptors</a:t>
            </a:r>
          </a:p>
          <a:p>
            <a:pPr lvl="1" eaLnBrk="1" hangingPunct="1">
              <a:lnSpc>
                <a:spcPct val="90000"/>
              </a:lnSpc>
            </a:pPr>
            <a:endParaRPr lang="en-US" dirty="0"/>
          </a:p>
          <a:p>
            <a:pPr eaLnBrk="1" hangingPunct="1">
              <a:lnSpc>
                <a:spcPct val="90000"/>
              </a:lnSpc>
            </a:pPr>
            <a:r>
              <a:rPr lang="en-US" dirty="0" smtClean="0"/>
              <a:t>We’re going to see both of them!</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1203738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 Data Descriptor is a property that has a value, which may or may not be writable</a:t>
            </a:r>
            <a:endParaRPr lang="en-US" dirty="0"/>
          </a:p>
          <a:p>
            <a:pPr eaLnBrk="1" hangingPunct="1">
              <a:lnSpc>
                <a:spcPct val="90000"/>
              </a:lnSpc>
            </a:pPr>
            <a:endParaRPr lang="en-US" dirty="0" smtClean="0"/>
          </a:p>
          <a:p>
            <a:pPr eaLnBrk="1" hangingPunct="1">
              <a:lnSpc>
                <a:spcPct val="90000"/>
              </a:lnSpc>
            </a:pPr>
            <a:r>
              <a:rPr lang="en-US" dirty="0" smtClean="0"/>
              <a:t>A Data Descriptor is defined by an 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45531190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059999041"/>
              </p:ext>
            </p:extLst>
          </p:nvPr>
        </p:nvGraphicFramePr>
        <p:xfrm>
          <a:off x="323528" y="1345332"/>
          <a:ext cx="8568952" cy="35051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value</a:t>
                      </a:r>
                      <a:endParaRPr lang="en-US" sz="2000" b="1" i="1" noProof="0" dirty="0"/>
                    </a:p>
                  </a:txBody>
                  <a:tcPr marT="45714" marB="45714" anchor="ctr"/>
                </a:tc>
                <a:tc>
                  <a:txBody>
                    <a:bodyPr/>
                    <a:lstStyle/>
                    <a:p>
                      <a:r>
                        <a:rPr lang="en-US" sz="2000" noProof="0" dirty="0" smtClean="0"/>
                        <a:t>The value associated with the property.</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writable</a:t>
                      </a:r>
                      <a:endParaRPr lang="en-US" sz="2000" b="1" i="1" noProof="0" dirty="0"/>
                    </a:p>
                  </a:txBody>
                  <a:tcPr marT="45714" marB="45714" anchor="ctr"/>
                </a:tc>
                <a:tc>
                  <a:txBody>
                    <a:bodyPr/>
                    <a:lstStyle/>
                    <a:p>
                      <a:r>
                        <a:rPr lang="en-US" sz="2000" noProof="0" dirty="0" smtClean="0"/>
                        <a:t>True if and only if the value associated with the property may be changed.</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391657155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smtClean="0">
                <a:solidFill>
                  <a:srgbClr val="0070C0"/>
                </a:solidFill>
                <a:latin typeface="Courier New" pitchFamily="-106" charset="0"/>
                <a:ea typeface="ＭＳ Ｐゴシック" pitchFamily="-106" charset="-128"/>
                <a:cs typeface="Courier New" pitchFamily="-106" charset="0"/>
              </a:rPr>
              <a:t>true</a:t>
            </a:r>
            <a:endParaRPr lang="en-GB" b="1" dirty="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obj.myProp</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5</a:t>
            </a:r>
            <a:r>
              <a:rPr lang="en-GB" b="1" dirty="0">
                <a:solidFill>
                  <a:srgbClr val="479B8F"/>
                </a:solidFill>
                <a:latin typeface="Courier New" pitchFamily="-106" charset="0"/>
                <a:ea typeface="ＭＳ Ｐゴシック" pitchFamily="-106" charset="-128"/>
                <a:cs typeface="Courier New" pitchFamily="-106" charset="0"/>
              </a:rPr>
              <a:t>1</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a:t>
            </a:r>
            <a:r>
              <a:rPr lang="en-GB" b="1" dirty="0" err="1" smtClean="0">
                <a:solidFill>
                  <a:srgbClr val="479B8F"/>
                </a:solidFill>
                <a:latin typeface="Courier New" pitchFamily="-106" charset="0"/>
                <a:ea typeface="ＭＳ Ｐゴシック" pitchFamily="-106" charset="-128"/>
                <a:cs typeface="Courier New" pitchFamily="-106" charset="0"/>
              </a:rPr>
              <a:t>myProp</a:t>
            </a:r>
            <a:r>
              <a:rPr lang="en-GB" b="1" dirty="0" smtClean="0">
                <a:solidFill>
                  <a:srgbClr val="479B8F"/>
                </a:solidFill>
                <a:latin typeface="Courier New" pitchFamily="-106" charset="0"/>
                <a:ea typeface="ＭＳ Ｐゴシック" pitchFamily="-106" charset="-128"/>
                <a:cs typeface="Courier New" pitchFamily="-106" charset="0"/>
              </a:rPr>
              <a:t>"]</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180976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Didn’t work</a:t>
            </a:r>
            <a:r>
              <a:rPr lang="en-GB" b="1" dirty="0">
                <a:solidFill>
                  <a:srgbClr val="479B8F"/>
                </a:solidFill>
                <a:latin typeface="Courier New" pitchFamily="-106" charset="0"/>
                <a:ea typeface="ＭＳ Ｐゴシック" pitchFamily="-106" charset="-128"/>
                <a:cs typeface="Courier New" pitchFamily="-106" charset="0"/>
              </a:rPr>
              <a:t>. No </a:t>
            </a:r>
            <a:r>
              <a:rPr lang="en-GB" b="1" dirty="0" smtClean="0">
                <a:solidFill>
                  <a:srgbClr val="479B8F"/>
                </a:solidFill>
                <a:latin typeface="Courier New" pitchFamily="-106" charset="0"/>
                <a:ea typeface="ＭＳ Ｐゴシック" pitchFamily="-106" charset="-128"/>
                <a:cs typeface="Courier New" pitchFamily="-106" charset="0"/>
              </a:rPr>
              <a:t>error thrown.</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42</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false</a:t>
            </a:r>
          </a:p>
        </p:txBody>
      </p:sp>
    </p:spTree>
    <p:extLst>
      <p:ext uri="{BB962C8B-B14F-4D97-AF65-F5344CB8AC3E}">
        <p14:creationId xmlns:p14="http://schemas.microsoft.com/office/powerpoint/2010/main" val="3633330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a:t>
            </a:r>
            <a:r>
              <a:rPr lang="en-US" dirty="0"/>
              <a:t>Descriptor is a property described by a getter-setter pair of functions</a:t>
            </a:r>
          </a:p>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Descriptor is </a:t>
            </a:r>
            <a:r>
              <a:rPr lang="en-US" dirty="0"/>
              <a:t>defined by </a:t>
            </a:r>
            <a:r>
              <a:rPr lang="en-US" dirty="0" smtClean="0"/>
              <a:t>an 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7428440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684451704"/>
              </p:ext>
            </p:extLst>
          </p:nvPr>
        </p:nvGraphicFramePr>
        <p:xfrm>
          <a:off x="323528" y="1345332"/>
          <a:ext cx="8568952" cy="38099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get</a:t>
                      </a:r>
                      <a:endParaRPr lang="en-US" sz="2000" b="1" i="1" noProof="0" dirty="0"/>
                    </a:p>
                  </a:txBody>
                  <a:tcPr marT="45714" marB="45714" anchor="ctr"/>
                </a:tc>
                <a:tc>
                  <a:txBody>
                    <a:bodyPr/>
                    <a:lstStyle/>
                    <a:p>
                      <a:r>
                        <a:rPr lang="en-US" sz="2000" noProof="0" dirty="0" smtClean="0"/>
                        <a:t>A function which serves as a getter for the property, or undefined if there is no getter.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set</a:t>
                      </a:r>
                      <a:endParaRPr lang="en-US" sz="2000" b="1" i="1" noProof="0" dirty="0"/>
                    </a:p>
                  </a:txBody>
                  <a:tcPr marT="45714" marB="45714" anchor="ctr"/>
                </a:tc>
                <a:tc>
                  <a:txBody>
                    <a:bodyPr/>
                    <a:lstStyle/>
                    <a:p>
                      <a:r>
                        <a:rPr lang="en-US" sz="2000" noProof="0" dirty="0" smtClean="0"/>
                        <a:t>A function which serves as a setter for the property, or undefined if there is no setter.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268621609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Accessor</a:t>
            </a:r>
            <a:r>
              <a:rPr lang="en-US" dirty="0"/>
              <a:t> Descriptors</a:t>
            </a:r>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age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get: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set: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&gt;= </a:t>
            </a:r>
            <a:r>
              <a:rPr lang="en-GB" b="1" dirty="0" smtClean="0">
                <a:solidFill>
                  <a:srgbClr val="FF6600"/>
                </a:solidFill>
                <a:latin typeface="Courier New" pitchFamily="-106" charset="0"/>
                <a:ea typeface="ＭＳ Ｐゴシック" pitchFamily="-106" charset="-128"/>
                <a:cs typeface="Courier New" pitchFamily="-106" charset="0"/>
              </a:rPr>
              <a:t>0</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ageValue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7880901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JavaScript </a:t>
            </a:r>
            <a:r>
              <a:rPr lang="fr-FR" dirty="0" err="1" smtClean="0"/>
              <a:t>Everywhere</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008112" y="1178679"/>
            <a:ext cx="7164288" cy="4343117"/>
          </a:xfrm>
          <a:prstGeom prst="rect">
            <a:avLst/>
          </a:prstGeom>
        </p:spPr>
      </p:pic>
    </p:spTree>
    <p:extLst>
      <p:ext uri="{BB962C8B-B14F-4D97-AF65-F5344CB8AC3E}">
        <p14:creationId xmlns:p14="http://schemas.microsoft.com/office/powerpoint/2010/main" val="10279441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Several ways to create a property…</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Be careful:</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1705372"/>
            <a:ext cx="8640960" cy="33843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obj.prop</a:t>
            </a:r>
            <a:r>
              <a:rPr lang="en-US" b="1" dirty="0" smtClean="0">
                <a:solidFill>
                  <a:schemeClr val="tx1"/>
                </a:solidFill>
                <a:latin typeface="Courier New" pitchFamily="-106" charset="0"/>
                <a:ea typeface="ＭＳ Ｐゴシック" pitchFamily="-106" charset="-128"/>
                <a:cs typeface="Courier New" pitchFamily="-106" charset="0"/>
              </a:rPr>
              <a:t>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479B8F"/>
                </a:solidFill>
                <a:latin typeface="Courier New" pitchFamily="-106" charset="0"/>
                <a:ea typeface="ＭＳ Ｐゴシック" pitchFamily="-106" charset="-128"/>
                <a:cs typeface="Courier New" pitchFamily="-106" charset="0"/>
              </a:rPr>
              <a:t>/</a:t>
            </a: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smtClean="0">
                <a:solidFill>
                  <a:schemeClr val="tx1"/>
                </a:solidFill>
                <a:latin typeface="Courier New" pitchFamily="-106" charset="0"/>
                <a:ea typeface="ＭＳ Ｐゴシック" pitchFamily="-106" charset="-128"/>
                <a:cs typeface="Courier New" pitchFamily="-106" charset="0"/>
              </a:rPr>
              <a:t>obj</a:t>
            </a:r>
            <a:r>
              <a:rPr lang="en-US" b="1" dirty="0" smtClean="0">
                <a:solidFill>
                  <a:schemeClr val="tx1"/>
                </a:solidFill>
                <a:latin typeface="Courier New" pitchFamily="-106" charset="0"/>
                <a:ea typeface="ＭＳ Ｐゴシック" pitchFamily="-106" charset="-128"/>
                <a:cs typeface="Courier New" pitchFamily="-106" charset="0"/>
              </a:rPr>
              <a:t>, </a:t>
            </a:r>
            <a:br>
              <a:rPr lang="en-US" b="1" dirty="0" smtClean="0">
                <a:solidFill>
                  <a:schemeClr val="tx1"/>
                </a:solidFill>
                <a:latin typeface="Courier New" pitchFamily="-106" charset="0"/>
                <a:ea typeface="ＭＳ Ｐゴシック" pitchFamily="-106" charset="-128"/>
                <a:cs typeface="Courier New" pitchFamily="-106" charset="0"/>
              </a:rPr>
            </a:br>
            <a:r>
              <a:rPr lang="en-US" b="1" dirty="0" smtClean="0">
                <a:solidFill>
                  <a:schemeClr val="tx1"/>
                </a:solidFill>
                <a:latin typeface="Courier New" pitchFamily="-106" charset="0"/>
                <a:ea typeface="ＭＳ Ｐゴシック" pitchFamily="-106" charset="-128"/>
                <a:cs typeface="Courier New" pitchFamily="-106" charset="0"/>
              </a:rPr>
              <a:t>"</a:t>
            </a:r>
            <a:r>
              <a:rPr lang="en-US" b="1" dirty="0" smtClean="0">
                <a:solidFill>
                  <a:srgbClr val="00B050"/>
                </a:solidFill>
                <a:latin typeface="Courier New" pitchFamily="1" charset="0"/>
              </a:rPr>
              <a:t>prop</a:t>
            </a:r>
            <a:r>
              <a:rPr lang="en-US"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value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writable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configurable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enumerable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a:t>
            </a:r>
            <a:r>
              <a:rPr lang="en-US" b="1" dirty="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5" name="ZoneTexte 4"/>
          <p:cNvSpPr txBox="1"/>
          <p:nvPr/>
        </p:nvSpPr>
        <p:spPr>
          <a:xfrm>
            <a:off x="4716016" y="1849388"/>
            <a:ext cx="4032448" cy="3416320"/>
          </a:xfrm>
          <a:prstGeom prst="rect">
            <a:avLst/>
          </a:prstGeom>
          <a:noFill/>
        </p:spPr>
        <p:txBody>
          <a:bodyPr wrap="square" rtlCol="0">
            <a:spAutoFit/>
          </a:bodyPr>
          <a:lstStyle/>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value : </a:t>
            </a:r>
            <a:r>
              <a:rPr lang="en-US" b="1" dirty="0">
                <a:solidFill>
                  <a:srgbClr val="FF6600"/>
                </a:solidFill>
                <a:latin typeface="Courier New" pitchFamily="-106" charset="0"/>
                <a:ea typeface="ＭＳ Ｐゴシック" pitchFamily="-106" charset="-128"/>
                <a:cs typeface="Courier New" pitchFamily="-106" charset="0"/>
              </a:rPr>
              <a:t>1</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writable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configurable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enumerable : </a:t>
            </a:r>
            <a:r>
              <a:rPr lang="en-US"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endParaRPr lang="fr-FR" dirty="0"/>
          </a:p>
        </p:txBody>
      </p:sp>
      <p:cxnSp>
        <p:nvCxnSpPr>
          <p:cNvPr id="10" name="Connecteur droit 9"/>
          <p:cNvCxnSpPr/>
          <p:nvPr/>
        </p:nvCxnSpPr>
        <p:spPr>
          <a:xfrm>
            <a:off x="4427984" y="1705372"/>
            <a:ext cx="0" cy="338437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952159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Retrieve a Property Descriptor</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retrieve a property descriptor for an own property:</a:t>
            </a:r>
          </a:p>
          <a:p>
            <a:pPr lvl="1" eaLnBrk="1" hangingPunct="1">
              <a:lnSpc>
                <a:spcPct val="90000"/>
              </a:lnSpc>
            </a:pPr>
            <a:r>
              <a:rPr lang="en-US" dirty="0" smtClean="0"/>
              <a:t>You can use </a:t>
            </a:r>
            <a:r>
              <a:rPr lang="en-US" i="1" dirty="0" err="1" smtClean="0"/>
              <a:t>Object.getOwnPropertyDescriptor</a:t>
            </a:r>
            <a:r>
              <a:rPr lang="en-US" i="1" dirty="0" smtClean="0"/>
              <a:t>(…)</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857500"/>
            <a:ext cx="8785225" cy="208823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r>
              <a:rPr lang="en-US" b="1" dirty="0" err="1">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a:solidFill>
                  <a:schemeClr val="tx1"/>
                </a:solidFill>
                <a:latin typeface="Courier New" pitchFamily="-106" charset="0"/>
                <a:ea typeface="ＭＳ Ｐゴシック" pitchFamily="-106" charset="-128"/>
                <a:cs typeface="Courier New" pitchFamily="-106" charset="0"/>
              </a:rPr>
              <a:t>obj</a:t>
            </a: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a:t>
            </a:r>
            <a:r>
              <a:rPr lang="en-US" b="1" dirty="0" err="1">
                <a:solidFill>
                  <a:srgbClr val="00B050"/>
                </a:solidFill>
                <a:latin typeface="Courier New" pitchFamily="1" charset="0"/>
              </a:rPr>
              <a:t>myProp</a:t>
            </a:r>
            <a:r>
              <a:rPr lang="en-US" b="1" dirty="0">
                <a:solidFill>
                  <a:schemeClr val="tx1"/>
                </a:solidFill>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solidFill>
                  <a:schemeClr val="tx1"/>
                </a:solidFill>
                <a:latin typeface="Courier New" pitchFamily="-106" charset="0"/>
                <a:ea typeface="ＭＳ Ｐゴシック" pitchFamily="-106" charset="-128"/>
                <a:cs typeface="Courier New" pitchFamily="-106" charset="0"/>
              </a:rPr>
              <a:t>})</a:t>
            </a:r>
            <a:r>
              <a:rPr lang="en-US"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US" b="1" dirty="0">
              <a:solidFill>
                <a:schemeClr val="tx1"/>
              </a:solidFill>
              <a:latin typeface="Courier New" pitchFamily="-106" charset="0"/>
              <a:ea typeface="ＭＳ Ｐゴシック" pitchFamily="-106" charset="-128"/>
              <a:cs typeface="Courier New" pitchFamily="-106" charset="0"/>
            </a:endParaRP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desc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Object.getOwnPropertyDescriptor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0249665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Another useful method is :</a:t>
            </a:r>
          </a:p>
          <a:p>
            <a:pPr marL="0" indent="0" algn="ctr" eaLnBrk="1" hangingPunct="1">
              <a:lnSpc>
                <a:spcPct val="90000"/>
              </a:lnSpc>
              <a:buNone/>
            </a:pPr>
            <a:r>
              <a:rPr lang="en-US" i="1" dirty="0" err="1" smtClean="0"/>
              <a:t>Object.defineProperties</a:t>
            </a:r>
            <a:r>
              <a:rPr lang="en-US" i="1" dirty="0" smtClean="0"/>
              <a:t>(…)</a:t>
            </a:r>
          </a:p>
          <a:p>
            <a:pPr marL="0" indent="0" algn="ctr" eaLnBrk="1" hangingPunct="1">
              <a:lnSpc>
                <a:spcPct val="90000"/>
              </a:lnSpc>
              <a:buNone/>
            </a:pPr>
            <a:endParaRPr lang="en-US" i="1" dirty="0"/>
          </a:p>
          <a:p>
            <a:pPr eaLnBrk="1" hangingPunct="1">
              <a:lnSpc>
                <a:spcPct val="90000"/>
              </a:lnSpc>
            </a:pPr>
            <a:r>
              <a:rPr lang="en-US" dirty="0" smtClean="0"/>
              <a:t>Allows you </a:t>
            </a:r>
            <a:r>
              <a:rPr lang="en-US" dirty="0"/>
              <a:t>to </a:t>
            </a:r>
            <a:r>
              <a:rPr lang="en-US" dirty="0" smtClean="0"/>
              <a:t>define or modify several properties at once</a:t>
            </a:r>
          </a:p>
          <a:p>
            <a:pPr eaLnBrk="1" hangingPunct="1">
              <a:lnSpc>
                <a:spcPct val="90000"/>
              </a:lnSpc>
            </a:pPr>
            <a:endParaRPr lang="en-US" dirty="0"/>
          </a:p>
          <a:p>
            <a:pPr eaLnBrk="1" hangingPunct="1">
              <a:lnSpc>
                <a:spcPct val="90000"/>
              </a:lnSpc>
            </a:pPr>
            <a:r>
              <a:rPr lang="en-US" dirty="0" smtClean="0"/>
              <a:t>Very useful to define an object structure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69151976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age: { value: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 writable: </a:t>
            </a:r>
            <a:r>
              <a:rPr lang="en-GB" b="1" dirty="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575596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353444"/>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Person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age)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value: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age: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value: age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8402441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seal an object to:</a:t>
            </a:r>
          </a:p>
          <a:p>
            <a:pPr eaLnBrk="1" hangingPunct="1">
              <a:lnSpc>
                <a:spcPct val="90000"/>
              </a:lnSpc>
            </a:pPr>
            <a:endParaRPr lang="en-US" dirty="0" smtClean="0"/>
          </a:p>
          <a:p>
            <a:pPr lvl="1" eaLnBrk="1" hangingPunct="1">
              <a:lnSpc>
                <a:spcPct val="90000"/>
              </a:lnSpc>
            </a:pPr>
            <a:r>
              <a:rPr lang="en-US" dirty="0" smtClean="0"/>
              <a:t>prevent new </a:t>
            </a:r>
            <a:r>
              <a:rPr lang="en-US" dirty="0"/>
              <a:t>properties from being added to </a:t>
            </a:r>
            <a:r>
              <a:rPr lang="en-US" dirty="0" smtClean="0"/>
              <a:t>it</a:t>
            </a:r>
          </a:p>
          <a:p>
            <a:pPr lvl="1" eaLnBrk="1" hangingPunct="1">
              <a:lnSpc>
                <a:spcPct val="90000"/>
              </a:lnSpc>
            </a:pPr>
            <a:endParaRPr lang="en-US" dirty="0" smtClean="0"/>
          </a:p>
          <a:p>
            <a:pPr lvl="1" eaLnBrk="1" hangingPunct="1">
              <a:lnSpc>
                <a:spcPct val="90000"/>
              </a:lnSpc>
            </a:pPr>
            <a:r>
              <a:rPr lang="en-US" dirty="0" smtClean="0"/>
              <a:t>mark </a:t>
            </a:r>
            <a:r>
              <a:rPr lang="en-US" dirty="0"/>
              <a:t>all existing properties as non-</a:t>
            </a:r>
            <a:r>
              <a:rPr lang="en-US" dirty="0" smtClean="0"/>
              <a:t>configurable</a:t>
            </a:r>
          </a:p>
          <a:p>
            <a:pPr lvl="2"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1748354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1993404"/>
            <a:ext cx="8785225" cy="28803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Object.seal</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Object.isSealed</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still works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a:t>
            </a:r>
            <a:r>
              <a:rPr lang="en-GB" b="1" dirty="0" smtClean="0">
                <a:solidFill>
                  <a:srgbClr val="479B8F"/>
                </a:solidFill>
                <a:latin typeface="Courier New" pitchFamily="-106" charset="0"/>
                <a:ea typeface="ＭＳ Ｐゴシック" pitchFamily="-106" charset="-128"/>
                <a:cs typeface="Courier New" pitchFamily="-106" charset="0"/>
              </a:rPr>
              <a:t>property</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obj</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foo</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get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g</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48821994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freeze an object to prevent:</a:t>
            </a:r>
          </a:p>
          <a:p>
            <a:pPr eaLnBrk="1" hangingPunct="1">
              <a:lnSpc>
                <a:spcPct val="90000"/>
              </a:lnSpc>
            </a:pPr>
            <a:endParaRPr lang="en-US" dirty="0" smtClean="0"/>
          </a:p>
          <a:p>
            <a:pPr lvl="1" eaLnBrk="1" hangingPunct="1">
              <a:lnSpc>
                <a:spcPct val="90000"/>
              </a:lnSpc>
            </a:pPr>
            <a:r>
              <a:rPr lang="en-US" dirty="0" smtClean="0"/>
              <a:t>new </a:t>
            </a:r>
            <a:r>
              <a:rPr lang="en-US" dirty="0"/>
              <a:t>properties from being added to </a:t>
            </a:r>
            <a:r>
              <a:rPr lang="en-US" dirty="0" smtClean="0"/>
              <a:t>it</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from being </a:t>
            </a:r>
            <a:r>
              <a:rPr lang="en-US" dirty="0" smtClean="0"/>
              <a:t>removed</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or their </a:t>
            </a:r>
            <a:r>
              <a:rPr lang="en-US" dirty="0" err="1"/>
              <a:t>enumerability</a:t>
            </a:r>
            <a:r>
              <a:rPr lang="en-US" dirty="0"/>
              <a:t>, configurability, or </a:t>
            </a:r>
            <a:r>
              <a:rPr lang="en-US" dirty="0" err="1"/>
              <a:t>writability</a:t>
            </a:r>
            <a:r>
              <a:rPr lang="en-US" dirty="0"/>
              <a:t>, from being changed</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21241076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641476"/>
            <a:ext cx="8785225"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Object.freeze</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Object.isFrozen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 nothing</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property</a:t>
            </a:r>
          </a:p>
        </p:txBody>
      </p:sp>
    </p:spTree>
    <p:extLst>
      <p:ext uri="{BB962C8B-B14F-4D97-AF65-F5344CB8AC3E}">
        <p14:creationId xmlns:p14="http://schemas.microsoft.com/office/powerpoint/2010/main" val="49113281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JavaScript uses syntax influenced by that of </a:t>
            </a:r>
            <a:r>
              <a:rPr lang="en-US" dirty="0" smtClean="0"/>
              <a:t>C</a:t>
            </a:r>
          </a:p>
          <a:p>
            <a:endParaRPr lang="en-US" dirty="0" smtClean="0"/>
          </a:p>
          <a:p>
            <a:r>
              <a:rPr lang="en-US" dirty="0" smtClean="0"/>
              <a:t>A weakly </a:t>
            </a:r>
            <a:r>
              <a:rPr lang="en-US" dirty="0"/>
              <a:t>typed programming </a:t>
            </a:r>
            <a:r>
              <a:rPr lang="en-US" dirty="0" smtClean="0"/>
              <a:t>language</a:t>
            </a:r>
          </a:p>
          <a:p>
            <a:pPr lvl="1"/>
            <a:r>
              <a:rPr lang="en-US" dirty="0" smtClean="0"/>
              <a:t>No need to specify the type</a:t>
            </a:r>
          </a:p>
          <a:p>
            <a:pPr lvl="1"/>
            <a:r>
              <a:rPr lang="en-US" dirty="0" smtClean="0"/>
              <a:t>Support implicit </a:t>
            </a:r>
            <a:r>
              <a:rPr lang="en-US" dirty="0"/>
              <a:t>type </a:t>
            </a:r>
            <a:r>
              <a:rPr lang="en-US" dirty="0" smtClean="0"/>
              <a:t>conversion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Syntax &amp; Types</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5612069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Strict Mode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rotWithShape="1">
          <a:blip r:embed="rId2"/>
          <a:srcRect t="15197" b="20144"/>
          <a:stretch/>
        </p:blipFill>
        <p:spPr>
          <a:xfrm>
            <a:off x="4644008" y="2073800"/>
            <a:ext cx="4190260" cy="2871932"/>
          </a:xfrm>
          <a:prstGeom prst="rect">
            <a:avLst/>
          </a:prstGeom>
        </p:spPr>
      </p:pic>
      <p:pic>
        <p:nvPicPr>
          <p:cNvPr id="5" name="Picture 4" descr="Screen Shot 2012-07-27 at 3.52.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4945732"/>
            <a:ext cx="3911367" cy="238083"/>
          </a:xfrm>
          <a:prstGeom prst="rect">
            <a:avLst/>
          </a:prstGeom>
        </p:spPr>
      </p:pic>
    </p:spTree>
    <p:extLst>
      <p:ext uri="{BB962C8B-B14F-4D97-AF65-F5344CB8AC3E}">
        <p14:creationId xmlns:p14="http://schemas.microsoft.com/office/powerpoint/2010/main" val="22911153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err="1" smtClean="0"/>
              <a:t>ECMAScript</a:t>
            </a:r>
            <a:r>
              <a:rPr lang="en-US" dirty="0" smtClean="0"/>
              <a:t> 5 introduce </a:t>
            </a:r>
            <a:r>
              <a:rPr lang="en-US" i="1" dirty="0" smtClean="0"/>
              <a:t>Strict mode</a:t>
            </a:r>
          </a:p>
          <a:p>
            <a:pPr eaLnBrk="1" hangingPunct="1">
              <a:lnSpc>
                <a:spcPct val="90000"/>
              </a:lnSpc>
            </a:pPr>
            <a:endParaRPr lang="en-US" dirty="0" smtClean="0"/>
          </a:p>
          <a:p>
            <a:pPr eaLnBrk="1" hangingPunct="1">
              <a:lnSpc>
                <a:spcPct val="90000"/>
              </a:lnSpc>
            </a:pPr>
            <a:r>
              <a:rPr lang="en-US" dirty="0" smtClean="0"/>
              <a:t>A </a:t>
            </a:r>
            <a:r>
              <a:rPr lang="en-US" dirty="0"/>
              <a:t>way to opt in to a restricted variant </a:t>
            </a:r>
            <a:r>
              <a:rPr lang="en-US" dirty="0" smtClean="0"/>
              <a:t>of JavaScript</a:t>
            </a:r>
          </a:p>
        </p:txBody>
      </p:sp>
      <p:sp>
        <p:nvSpPr>
          <p:cNvPr id="2" name="Titre 1"/>
          <p:cNvSpPr>
            <a:spLocks noGrp="1"/>
          </p:cNvSpPr>
          <p:nvPr>
            <p:ph type="title"/>
          </p:nvPr>
        </p:nvSpPr>
        <p:spPr/>
        <p:txBody>
          <a:bodyPr/>
          <a:lstStyle/>
          <a:p>
            <a:r>
              <a:rPr lang="en-US" dirty="0" smtClean="0"/>
              <a:t>Presentation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6732240" y="3289548"/>
            <a:ext cx="2222500" cy="1879600"/>
          </a:xfrm>
          <a:prstGeom prst="rect">
            <a:avLst/>
          </a:prstGeom>
        </p:spPr>
      </p:pic>
    </p:spTree>
    <p:extLst>
      <p:ext uri="{BB962C8B-B14F-4D97-AF65-F5344CB8AC3E}">
        <p14:creationId xmlns:p14="http://schemas.microsoft.com/office/powerpoint/2010/main" val="244109441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Several changes </a:t>
            </a:r>
            <a:r>
              <a:rPr lang="en-US" dirty="0"/>
              <a:t>to normal </a:t>
            </a:r>
            <a:r>
              <a:rPr lang="en-US" dirty="0" smtClean="0"/>
              <a:t>semantics:</a:t>
            </a:r>
            <a:endParaRPr lang="en-US" dirty="0"/>
          </a:p>
          <a:p>
            <a:pPr lvl="1" eaLnBrk="1" hangingPunct="1">
              <a:lnSpc>
                <a:spcPct val="90000"/>
              </a:lnSpc>
            </a:pPr>
            <a:r>
              <a:rPr lang="en-US" dirty="0"/>
              <a:t>Eliminates some language pitfalls that didn't cause errors by changing them to produce </a:t>
            </a:r>
            <a:r>
              <a:rPr lang="en-US" dirty="0" smtClean="0"/>
              <a:t>errors</a:t>
            </a:r>
          </a:p>
          <a:p>
            <a:pPr lvl="1" eaLnBrk="1" hangingPunct="1">
              <a:lnSpc>
                <a:spcPct val="90000"/>
              </a:lnSpc>
            </a:pPr>
            <a:endParaRPr lang="en-US" dirty="0" smtClean="0"/>
          </a:p>
          <a:p>
            <a:pPr lvl="1" eaLnBrk="1" hangingPunct="1">
              <a:lnSpc>
                <a:spcPct val="90000"/>
              </a:lnSpc>
            </a:pPr>
            <a:r>
              <a:rPr lang="en-US" dirty="0" smtClean="0"/>
              <a:t>Fixes </a:t>
            </a:r>
            <a:r>
              <a:rPr lang="en-US" dirty="0"/>
              <a:t>mistakes that make it difficult for </a:t>
            </a:r>
            <a:r>
              <a:rPr lang="en-US" dirty="0" smtClean="0"/>
              <a:t>JS engines </a:t>
            </a:r>
            <a:r>
              <a:rPr lang="en-US" dirty="0"/>
              <a:t>to perform </a:t>
            </a:r>
            <a:r>
              <a:rPr lang="en-US" dirty="0" smtClean="0"/>
              <a:t>optimizations</a:t>
            </a:r>
          </a:p>
          <a:p>
            <a:pPr lvl="1" eaLnBrk="1" hangingPunct="1">
              <a:lnSpc>
                <a:spcPct val="90000"/>
              </a:lnSpc>
            </a:pPr>
            <a:endParaRPr lang="en-US" dirty="0" smtClean="0"/>
          </a:p>
          <a:p>
            <a:pPr lvl="1" eaLnBrk="1" hangingPunct="1">
              <a:lnSpc>
                <a:spcPct val="90000"/>
              </a:lnSpc>
            </a:pPr>
            <a:r>
              <a:rPr lang="en-US" dirty="0" smtClean="0"/>
              <a:t>Prohibits </a:t>
            </a:r>
            <a:r>
              <a:rPr lang="en-US" dirty="0"/>
              <a:t>some syntax likely to be defined in future versions of </a:t>
            </a:r>
            <a:r>
              <a:rPr lang="en-US" dirty="0" err="1"/>
              <a:t>ECMAScript</a:t>
            </a:r>
            <a:endParaRPr lang="en-US" dirty="0"/>
          </a:p>
        </p:txBody>
      </p:sp>
      <p:sp>
        <p:nvSpPr>
          <p:cNvPr id="2" name="Titre 1"/>
          <p:cNvSpPr>
            <a:spLocks noGrp="1"/>
          </p:cNvSpPr>
          <p:nvPr>
            <p:ph type="title"/>
          </p:nvPr>
        </p:nvSpPr>
        <p:spPr/>
        <p:txBody>
          <a:bodyPr/>
          <a:lstStyle/>
          <a:p>
            <a:r>
              <a:rPr lang="en-US" dirty="0" smtClean="0"/>
              <a:t>What is the difference ?</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1208875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Strict </a:t>
            </a:r>
            <a:r>
              <a:rPr lang="en-US" dirty="0"/>
              <a:t>mode applies to entire scripts or to individual </a:t>
            </a:r>
            <a:r>
              <a:rPr lang="en-US" dirty="0" smtClean="0"/>
              <a:t>functions</a:t>
            </a:r>
          </a:p>
          <a:p>
            <a:pPr eaLnBrk="1" hangingPunct="1">
              <a:lnSpc>
                <a:spcPct val="90000"/>
              </a:lnSpc>
            </a:pPr>
            <a:endParaRPr lang="en-US" dirty="0" smtClean="0"/>
          </a:p>
          <a:p>
            <a:pPr eaLnBrk="1" hangingPunct="1">
              <a:lnSpc>
                <a:spcPct val="90000"/>
              </a:lnSpc>
            </a:pPr>
            <a:r>
              <a:rPr lang="en-US" dirty="0" smtClean="0"/>
              <a:t>It </a:t>
            </a:r>
            <a:r>
              <a:rPr lang="en-US" dirty="0"/>
              <a:t>doesn't apply to block </a:t>
            </a:r>
            <a:r>
              <a:rPr lang="en-US" dirty="0" smtClean="0"/>
              <a:t>statements</a:t>
            </a:r>
          </a:p>
          <a:p>
            <a:pPr lvl="1" eaLnBrk="1" hangingPunct="1">
              <a:lnSpc>
                <a:spcPct val="90000"/>
              </a:lnSpc>
            </a:pPr>
            <a:r>
              <a:rPr lang="en-US" dirty="0" smtClean="0"/>
              <a:t>if, for, while…</a:t>
            </a:r>
          </a:p>
          <a:p>
            <a:pPr lvl="1" eaLnBrk="1" hangingPunct="1">
              <a:lnSpc>
                <a:spcPct val="90000"/>
              </a:lnSpc>
            </a:pPr>
            <a:endParaRPr lang="en-US" dirty="0"/>
          </a:p>
          <a:p>
            <a:pPr eaLnBrk="1" hangingPunct="1">
              <a:lnSpc>
                <a:spcPct val="90000"/>
              </a:lnSpc>
            </a:pPr>
            <a:endParaRPr lang="en-US" dirty="0"/>
          </a:p>
        </p:txBody>
      </p:sp>
      <p:sp>
        <p:nvSpPr>
          <p:cNvPr id="2" name="Titre 1"/>
          <p:cNvSpPr>
            <a:spLocks noGrp="1"/>
          </p:cNvSpPr>
          <p:nvPr>
            <p:ph type="title"/>
          </p:nvPr>
        </p:nvSpPr>
        <p:spPr/>
        <p:txBody>
          <a:bodyPr/>
          <a:lstStyle/>
          <a:p>
            <a:r>
              <a:rPr lang="en-US" dirty="0" smtClean="0"/>
              <a:t>Scope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9734447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an entire script</a:t>
            </a:r>
          </a:p>
          <a:p>
            <a:pPr lvl="1" eaLnBrk="1" hangingPunct="1">
              <a:lnSpc>
                <a:spcPct val="90000"/>
              </a:lnSpc>
            </a:pPr>
            <a:endParaRPr lang="en-US" dirty="0" smtClean="0"/>
          </a:p>
          <a:p>
            <a:pPr lvl="1" eaLnBrk="1" hangingPunct="1">
              <a:lnSpc>
                <a:spcPct val="90000"/>
              </a:lnSpc>
            </a:pPr>
            <a:r>
              <a:rPr lang="en-US" dirty="0" smtClean="0"/>
              <a:t>Put "use strict" before any other statements</a:t>
            </a:r>
            <a:endParaRPr lang="en-US" dirty="0"/>
          </a:p>
        </p:txBody>
      </p:sp>
      <p:sp>
        <p:nvSpPr>
          <p:cNvPr id="2" name="Titre 1"/>
          <p:cNvSpPr>
            <a:spLocks noGrp="1"/>
          </p:cNvSpPr>
          <p:nvPr>
            <p:ph type="title"/>
          </p:nvPr>
        </p:nvSpPr>
        <p:spPr/>
        <p:txBody>
          <a:bodyPr/>
          <a:lstStyle/>
          <a:p>
            <a:r>
              <a:rPr lang="en-US" dirty="0" smtClean="0"/>
              <a:t>Put the strict mode 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3289548"/>
            <a:ext cx="8785225"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use 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name = prompt("</a:t>
            </a:r>
            <a:r>
              <a:rPr lang="en-GB" b="1" dirty="0">
                <a:solidFill>
                  <a:srgbClr val="00B050"/>
                </a:solidFill>
                <a:latin typeface="Courier New" pitchFamily="1" charset="0"/>
              </a:rPr>
              <a:t>What is your name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smtClean="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I’m in strict mode baby.</a:t>
            </a: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758008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functions :</a:t>
            </a:r>
          </a:p>
          <a:p>
            <a:pPr lvl="1" eaLnBrk="1" hangingPunct="1">
              <a:lnSpc>
                <a:spcPct val="90000"/>
              </a:lnSpc>
            </a:pPr>
            <a:r>
              <a:rPr lang="en-US" dirty="0" smtClean="0"/>
              <a:t>Put "use strict" in the function body before any other statements</a:t>
            </a:r>
            <a:endParaRPr lang="en-US" dirty="0"/>
          </a:p>
        </p:txBody>
      </p:sp>
      <p:sp>
        <p:nvSpPr>
          <p:cNvPr id="2" name="Titre 1"/>
          <p:cNvSpPr>
            <a:spLocks noGrp="1"/>
          </p:cNvSpPr>
          <p:nvPr>
            <p:ph type="title"/>
          </p:nvPr>
        </p:nvSpPr>
        <p:spPr/>
        <p:txBody>
          <a:bodyPr/>
          <a:lstStyle/>
          <a:p>
            <a:r>
              <a:rPr lang="en-US" dirty="0"/>
              <a:t>Put the strict mode on</a:t>
            </a:r>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569468"/>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a:t>
            </a:r>
            <a:r>
              <a:rPr lang="en-GB" b="1" dirty="0" smtClean="0">
                <a:solidFill>
                  <a:srgbClr val="00B050"/>
                </a:solidFill>
                <a:latin typeface="Courier New" pitchFamily="1" charset="0"/>
              </a:rPr>
              <a:t>It’s </a:t>
            </a:r>
            <a:r>
              <a:rPr lang="en-GB" b="1" dirty="0">
                <a:solidFill>
                  <a:srgbClr val="00B050"/>
                </a:solidFill>
                <a:latin typeface="Courier New" pitchFamily="1" charset="0"/>
              </a:rPr>
              <a:t>strict mode baby.</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notStrictFunction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name + "</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2866316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makes it impossible to accidentally create global </a:t>
            </a:r>
            <a:r>
              <a:rPr lang="en-US" dirty="0" smtClean="0"/>
              <a:t>variables:</a:t>
            </a:r>
          </a:p>
          <a:p>
            <a:pPr eaLnBrk="1" hangingPunct="1">
              <a:lnSpc>
                <a:spcPct val="90000"/>
              </a:lnSpc>
            </a:pPr>
            <a:endParaRPr lang="en-US" dirty="0"/>
          </a:p>
          <a:p>
            <a:pPr eaLnBrk="1" hangingPunct="1">
              <a:lnSpc>
                <a:spcPct val="90000"/>
              </a:lnSpc>
              <a:spcBef>
                <a:spcPts val="3000"/>
              </a:spcBef>
            </a:pPr>
            <a:r>
              <a:rPr lang="en-US" dirty="0" smtClean="0"/>
              <a:t>Strict </a:t>
            </a:r>
            <a:r>
              <a:rPr lang="en-US" dirty="0"/>
              <a:t>mode makes assignments which would otherwise silently fail throw an </a:t>
            </a:r>
            <a:r>
              <a:rPr lang="en-US" dirty="0" smtClean="0"/>
              <a:t>exception:</a:t>
            </a:r>
            <a:endParaRPr lang="en-US" dirty="0"/>
          </a:p>
        </p:txBody>
      </p:sp>
      <p:sp>
        <p:nvSpPr>
          <p:cNvPr id="2" name="Titre 1"/>
          <p:cNvSpPr>
            <a:spLocks noGrp="1"/>
          </p:cNvSpPr>
          <p:nvPr>
            <p:ph type="title"/>
          </p:nvPr>
        </p:nvSpPr>
        <p:spPr/>
        <p:txBody>
          <a:bodyPr/>
          <a:lstStyle/>
          <a:p>
            <a:r>
              <a:rPr lang="en-US" dirty="0" smtClean="0"/>
              <a:t>Converting mistakes into errors</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unknownVariable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ReferenceError</a:t>
            </a:r>
            <a:endParaRPr lang="en-GB" b="1" dirty="0">
              <a:solidFill>
                <a:srgbClr val="479B8F"/>
              </a:solidFill>
              <a:latin typeface="Courier New" pitchFamily="-106" charset="0"/>
              <a:ea typeface="ＭＳ Ｐゴシック" pitchFamily="-106" charset="-128"/>
              <a:cs typeface="Courier New" pitchFamily="-106" charset="0"/>
            </a:endParaRPr>
          </a:p>
        </p:txBody>
      </p:sp>
      <p:sp>
        <p:nvSpPr>
          <p:cNvPr id="10" name="Rectangle à coins arrondis 4"/>
          <p:cNvSpPr/>
          <p:nvPr/>
        </p:nvSpPr>
        <p:spPr>
          <a:xfrm>
            <a:off x="179512" y="3937620"/>
            <a:ext cx="8785225" cy="11521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obj1 =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(obj1, "</a:t>
            </a:r>
            <a:r>
              <a:rPr lang="en-GB" b="1" dirty="0">
                <a:solidFill>
                  <a:srgbClr val="00B050"/>
                </a:solidFill>
                <a:latin typeface="Courier New" pitchFamily="1" charset="0"/>
              </a:rPr>
              <a:t>x</a:t>
            </a:r>
            <a:r>
              <a:rPr lang="en-GB" b="1" dirty="0">
                <a:solidFill>
                  <a:srgbClr val="000000"/>
                </a:solidFill>
                <a:latin typeface="Courier New" pitchFamily="-106" charset="0"/>
                <a:ea typeface="ＭＳ Ｐゴシック" pitchFamily="-106" charset="-128"/>
                <a:cs typeface="Courier New" pitchFamily="-106" charset="0"/>
              </a:rPr>
              <a:t>", {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read only</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obj1</a:t>
            </a:r>
            <a:r>
              <a:rPr lang="en-GB" b="1" dirty="0">
                <a:solidFill>
                  <a:srgbClr val="000000"/>
                </a:solidFill>
                <a:latin typeface="Courier New" pitchFamily="-106" charset="0"/>
                <a:ea typeface="ＭＳ Ｐゴシック" pitchFamily="-106" charset="-128"/>
                <a:cs typeface="Courier New" pitchFamily="-106" charset="0"/>
              </a:rPr>
              <a:t>.x = </a:t>
            </a:r>
            <a:r>
              <a:rPr lang="en-GB" b="1" dirty="0">
                <a:solidFill>
                  <a:srgbClr val="FF6600"/>
                </a:solidFill>
                <a:latin typeface="Courier New" pitchFamily="-106" charset="0"/>
                <a:ea typeface="ＭＳ Ｐゴシック" pitchFamily="-106" charset="-128"/>
                <a:cs typeface="Courier New" pitchFamily="-106" charset="0"/>
              </a:rPr>
              <a:t>9</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96176346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a:t>
            </a:r>
            <a:r>
              <a:rPr lang="en-US" dirty="0"/>
              <a:t>strict mode a short list of identifiers become reserved </a:t>
            </a:r>
            <a:r>
              <a:rPr lang="en-US" dirty="0" smtClean="0"/>
              <a:t>keywords:</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209428"/>
            <a:ext cx="8785225"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package(protected</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strict</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implements;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while</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true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break</a:t>
            </a: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private() {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862969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prohibits function statements not at the top level of a script or </a:t>
            </a:r>
            <a:r>
              <a:rPr lang="en-US" dirty="0" smtClean="0"/>
              <a:t>function:</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30963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use strict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if</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for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 </a:t>
            </a:r>
            <a:r>
              <a:rPr lang="en-US" b="1" dirty="0">
                <a:solidFill>
                  <a:srgbClr val="FF6600"/>
                </a:solidFill>
                <a:latin typeface="Courier New" pitchFamily="-106" charset="0"/>
                <a:ea typeface="ＭＳ Ｐゴシック" pitchFamily="-106" charset="-128"/>
                <a:cs typeface="Courier New" pitchFamily="-106" charset="0"/>
              </a:rPr>
              <a:t>0</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&lt; </a:t>
            </a:r>
            <a:r>
              <a:rPr lang="en-US" b="1" dirty="0">
                <a:solidFill>
                  <a:srgbClr val="FF6600"/>
                </a:solidFill>
                <a:latin typeface="Courier New" pitchFamily="-106" charset="0"/>
                <a:ea typeface="ＭＳ Ｐゴシック" pitchFamily="-106" charset="-128"/>
                <a:cs typeface="Courier New" pitchFamily="-106" charset="0"/>
              </a:rPr>
              <a:t>5</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i</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2</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72743668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4321</Words>
  <Application>Microsoft Macintosh PowerPoint</Application>
  <PresentationFormat>On-screen Show (16:10)</PresentationFormat>
  <Paragraphs>1116</Paragraphs>
  <Slides>124</Slides>
  <Notes>12</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SUPINFOTheme</vt:lpstr>
      <vt:lpstr>PowerPoint Presentation</vt:lpstr>
      <vt:lpstr>PowerPoint Presentation</vt:lpstr>
      <vt:lpstr>PowerPoint Presentation</vt:lpstr>
      <vt:lpstr>REMINDERS</vt:lpstr>
      <vt:lpstr>PowerPoint Presentation</vt:lpstr>
      <vt:lpstr>Community</vt:lpstr>
      <vt:lpstr>Community</vt:lpstr>
      <vt:lpstr>JavaScript Everywhere</vt:lpstr>
      <vt:lpstr>PowerPoint Presentation</vt:lpstr>
      <vt:lpstr>PowerPoint Presentation</vt:lpstr>
      <vt:lpstr>Variable scope</vt:lpstr>
      <vt:lpstr>Function Expressions</vt:lpstr>
      <vt:lpstr>PowerPoint Presentation</vt:lpstr>
      <vt:lpstr>PowerPoint Presentation</vt:lpstr>
      <vt:lpstr>Fn expression VS Fn declaration</vt:lpstr>
      <vt:lpstr>Questions ?</vt:lpstr>
      <vt:lpstr>Object oriented  programming</vt:lpstr>
      <vt:lpstr>Presentation</vt:lpstr>
      <vt:lpstr>Presentation</vt:lpstr>
      <vt:lpstr>Presentation</vt:lpstr>
      <vt:lpstr>Presentation</vt:lpstr>
      <vt:lpstr>Presentation</vt:lpstr>
      <vt:lpstr>Object Literals</vt:lpstr>
      <vt:lpstr>Object Literals</vt:lpstr>
      <vt:lpstr>Object Literals</vt:lpstr>
      <vt:lpstr>Object Literals</vt:lpstr>
      <vt:lpstr>Object Literals</vt:lpstr>
      <vt:lpstr>Prototype link</vt:lpstr>
      <vt:lpstr>Prototype link</vt:lpstr>
      <vt:lpstr>Function Objects</vt:lpstr>
      <vt:lpstr>Function Objects</vt:lpstr>
      <vt:lpstr>Function Objects</vt:lpstr>
      <vt:lpstr>Function Objects</vt:lpstr>
      <vt:lpstr>Enumerable</vt:lpstr>
      <vt:lpstr>Enumerable</vt:lpstr>
      <vt:lpstr>Enumerable</vt:lpstr>
      <vt:lpstr>Private members</vt:lpstr>
      <vt:lpstr>Private members</vt:lpstr>
      <vt:lpstr>Introduction to closures</vt:lpstr>
      <vt:lpstr>Introduction to closures</vt:lpstr>
      <vt:lpstr>Questions ?</vt:lpstr>
      <vt:lpstr>Exercise (1/3)</vt:lpstr>
      <vt:lpstr>Exercise (2/3)</vt:lpstr>
      <vt:lpstr>Exercise (3/3)</vt:lpstr>
      <vt:lpstr>Context binding</vt:lpstr>
      <vt:lpstr>Presentation</vt:lpstr>
      <vt:lpstr>Apply</vt:lpstr>
      <vt:lpstr>PowerPoint Presentation</vt:lpstr>
      <vt:lpstr>Call</vt:lpstr>
      <vt:lpstr>Bind</vt:lpstr>
      <vt:lpstr>Bind</vt:lpstr>
      <vt:lpstr>this</vt:lpstr>
      <vt:lpstr>Questions ?</vt:lpstr>
      <vt:lpstr>Inheritance</vt:lpstr>
      <vt:lpstr>Presentation</vt:lpstr>
      <vt:lpstr>Inheritance &amp; Prototypes</vt:lpstr>
      <vt:lpstr>Prototype Chain</vt:lpstr>
      <vt:lpstr>Prototype Chain</vt:lpstr>
      <vt:lpstr>Prototype Chain</vt:lpstr>
      <vt:lpstr>Prototype Chain</vt:lpstr>
      <vt:lpstr>Prototype Chain</vt:lpstr>
      <vt:lpstr>Prototype Chain</vt:lpstr>
      <vt:lpstr>Prototype Chain</vt:lpstr>
      <vt:lpstr>Inheritance with Object literals</vt:lpstr>
      <vt:lpstr>Inheritance with Function Objects</vt:lpstr>
      <vt:lpstr>Inheritance with Function Objects</vt:lpstr>
      <vt:lpstr>Inheritance with Function Objects</vt:lpstr>
      <vt:lpstr>Inheritance with Function Objects</vt:lpstr>
      <vt:lpstr>Questions ?</vt:lpstr>
      <vt:lpstr>Exercise</vt:lpstr>
      <vt:lpstr>Property Descriptors</vt:lpstr>
      <vt:lpstr>Presentation</vt:lpstr>
      <vt:lpstr>Data Descriptors</vt:lpstr>
      <vt:lpstr>Data Descriptors</vt:lpstr>
      <vt:lpstr>Data Descriptors</vt:lpstr>
      <vt:lpstr>Data Descriptors</vt:lpstr>
      <vt:lpstr>Accessor Descriptors</vt:lpstr>
      <vt:lpstr>Accessor Descriptors</vt:lpstr>
      <vt:lpstr>Accessor Descriptors</vt:lpstr>
      <vt:lpstr>Several ways to create a property…</vt:lpstr>
      <vt:lpstr>Retrieve a Property Descriptor</vt:lpstr>
      <vt:lpstr>Define several descriptors</vt:lpstr>
      <vt:lpstr>Define several descriptors</vt:lpstr>
      <vt:lpstr>Define several descriptors</vt:lpstr>
      <vt:lpstr>Frozen &amp; Sealed objects</vt:lpstr>
      <vt:lpstr>Frozen &amp; Sealed objects</vt:lpstr>
      <vt:lpstr>Frozen &amp; Sealed objects</vt:lpstr>
      <vt:lpstr>Frozen &amp; Sealed objects</vt:lpstr>
      <vt:lpstr>Questions ?</vt:lpstr>
      <vt:lpstr>Strict Mode</vt:lpstr>
      <vt:lpstr>Presentation</vt:lpstr>
      <vt:lpstr>What is the difference ?</vt:lpstr>
      <vt:lpstr>Scope</vt:lpstr>
      <vt:lpstr>Put the strict mode on</vt:lpstr>
      <vt:lpstr>Put the strict mode on</vt:lpstr>
      <vt:lpstr>Converting mistakes into errors</vt:lpstr>
      <vt:lpstr>Paving the way for the future…</vt:lpstr>
      <vt:lpstr>Paving the way for the future…</vt:lpstr>
      <vt:lpstr>Questions ?</vt:lpstr>
      <vt:lpstr>Good Practices</vt:lpstr>
      <vt:lpstr>Global variables</vt:lpstr>
      <vt:lpstr>Global variables</vt:lpstr>
      <vt:lpstr>Global variables</vt:lpstr>
      <vt:lpstr>Global variables</vt:lpstr>
      <vt:lpstr>Global variables</vt:lpstr>
      <vt:lpstr>Give a name to Fn expressions</vt:lpstr>
      <vt:lpstr>Questions ?</vt:lpstr>
      <vt:lpstr>Modular javascript</vt:lpstr>
      <vt:lpstr>Modularity</vt:lpstr>
      <vt:lpstr>Modularity</vt:lpstr>
      <vt:lpstr>Modularity</vt:lpstr>
      <vt:lpstr>CommonJS</vt:lpstr>
      <vt:lpstr>CommonJS</vt:lpstr>
      <vt:lpstr>CommonJS - Define a module</vt:lpstr>
      <vt:lpstr>CommonJS - Define a module</vt:lpstr>
      <vt:lpstr>CommonJS - Access to a module</vt:lpstr>
      <vt:lpstr>CommonJS - Access to a module</vt:lpstr>
      <vt:lpstr>CommonJS - Advantages</vt:lpstr>
      <vt:lpstr>Who implement the spec ?</vt:lpstr>
      <vt:lpstr>Why to see CommonJS ?</vt:lpstr>
      <vt:lpstr>Questions ?</vt:lpstr>
      <vt:lpstr>Exercise</vt:lpstr>
      <vt:lpstr>Exercise (optional)</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2012-10-13T08:27:18Z</dcterms:modified>
  <cp:category>SUPINFO PowerPoint Templates</cp:category>
</cp:coreProperties>
</file>